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0" r:id="rId1"/>
  </p:sldMasterIdLst>
  <p:sldIdLst>
    <p:sldId id="299" r:id="rId2"/>
    <p:sldId id="301" r:id="rId3"/>
    <p:sldId id="303" r:id="rId4"/>
    <p:sldId id="259" r:id="rId5"/>
    <p:sldId id="304" r:id="rId6"/>
    <p:sldId id="260" r:id="rId7"/>
    <p:sldId id="261" r:id="rId8"/>
    <p:sldId id="262" r:id="rId9"/>
    <p:sldId id="263" r:id="rId10"/>
    <p:sldId id="264" r:id="rId11"/>
    <p:sldId id="265" r:id="rId12"/>
    <p:sldId id="283" r:id="rId13"/>
    <p:sldId id="284" r:id="rId14"/>
    <p:sldId id="285" r:id="rId15"/>
    <p:sldId id="286" r:id="rId16"/>
    <p:sldId id="267" r:id="rId17"/>
    <p:sldId id="274" r:id="rId18"/>
    <p:sldId id="282" r:id="rId19"/>
    <p:sldId id="277" r:id="rId20"/>
    <p:sldId id="278" r:id="rId21"/>
    <p:sldId id="279" r:id="rId22"/>
    <p:sldId id="288" r:id="rId23"/>
    <p:sldId id="305" r:id="rId24"/>
    <p:sldId id="306" r:id="rId25"/>
    <p:sldId id="307" r:id="rId26"/>
    <p:sldId id="308" r:id="rId27"/>
    <p:sldId id="309" r:id="rId28"/>
    <p:sldId id="310" r:id="rId29"/>
    <p:sldId id="311" r:id="rId3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4" Type="http://schemas.openxmlformats.org/officeDocument/2006/relationships/image" Target="../media/image8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7" Type="http://schemas.openxmlformats.org/officeDocument/2006/relationships/image" Target="../media/image97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6" Type="http://schemas.openxmlformats.org/officeDocument/2006/relationships/image" Target="../media/image96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102.wmf"/><Relationship Id="rId7" Type="http://schemas.openxmlformats.org/officeDocument/2006/relationships/image" Target="../media/image105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104.wmf"/><Relationship Id="rId5" Type="http://schemas.openxmlformats.org/officeDocument/2006/relationships/image" Target="../media/image97.wmf"/><Relationship Id="rId10" Type="http://schemas.openxmlformats.org/officeDocument/2006/relationships/image" Target="../media/image108.wmf"/><Relationship Id="rId4" Type="http://schemas.openxmlformats.org/officeDocument/2006/relationships/image" Target="../media/image103.wmf"/><Relationship Id="rId9" Type="http://schemas.openxmlformats.org/officeDocument/2006/relationships/image" Target="../media/image107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wmf"/><Relationship Id="rId1" Type="http://schemas.openxmlformats.org/officeDocument/2006/relationships/image" Target="../media/image10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image" Target="../media/image125.wmf"/><Relationship Id="rId18" Type="http://schemas.openxmlformats.org/officeDocument/2006/relationships/image" Target="../media/image111.wmf"/><Relationship Id="rId3" Type="http://schemas.openxmlformats.org/officeDocument/2006/relationships/image" Target="../media/image115.wmf"/><Relationship Id="rId7" Type="http://schemas.openxmlformats.org/officeDocument/2006/relationships/image" Target="../media/image119.wmf"/><Relationship Id="rId12" Type="http://schemas.openxmlformats.org/officeDocument/2006/relationships/image" Target="../media/image124.wmf"/><Relationship Id="rId17" Type="http://schemas.openxmlformats.org/officeDocument/2006/relationships/image" Target="../media/image129.wmf"/><Relationship Id="rId2" Type="http://schemas.openxmlformats.org/officeDocument/2006/relationships/image" Target="../media/image114.wmf"/><Relationship Id="rId16" Type="http://schemas.openxmlformats.org/officeDocument/2006/relationships/image" Target="../media/image128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11" Type="http://schemas.openxmlformats.org/officeDocument/2006/relationships/image" Target="../media/image123.wmf"/><Relationship Id="rId5" Type="http://schemas.openxmlformats.org/officeDocument/2006/relationships/image" Target="../media/image117.wmf"/><Relationship Id="rId15" Type="http://schemas.openxmlformats.org/officeDocument/2006/relationships/image" Target="../media/image127.wmf"/><Relationship Id="rId10" Type="http://schemas.openxmlformats.org/officeDocument/2006/relationships/image" Target="../media/image122.wmf"/><Relationship Id="rId4" Type="http://schemas.openxmlformats.org/officeDocument/2006/relationships/image" Target="../media/image116.wmf"/><Relationship Id="rId9" Type="http://schemas.openxmlformats.org/officeDocument/2006/relationships/image" Target="../media/image121.wmf"/><Relationship Id="rId14" Type="http://schemas.openxmlformats.org/officeDocument/2006/relationships/image" Target="../media/image126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7" Type="http://schemas.openxmlformats.org/officeDocument/2006/relationships/image" Target="../media/image136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4" Type="http://schemas.openxmlformats.org/officeDocument/2006/relationships/image" Target="../media/image133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39.wmf"/><Relationship Id="rId7" Type="http://schemas.openxmlformats.org/officeDocument/2006/relationships/image" Target="../media/image142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6" Type="http://schemas.openxmlformats.org/officeDocument/2006/relationships/image" Target="../media/image141.wmf"/><Relationship Id="rId5" Type="http://schemas.openxmlformats.org/officeDocument/2006/relationships/image" Target="../media/image136.wmf"/><Relationship Id="rId4" Type="http://schemas.openxmlformats.org/officeDocument/2006/relationships/image" Target="../media/image140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3" Type="http://schemas.openxmlformats.org/officeDocument/2006/relationships/image" Target="../media/image145.wmf"/><Relationship Id="rId7" Type="http://schemas.openxmlformats.org/officeDocument/2006/relationships/image" Target="../media/image147.wmf"/><Relationship Id="rId2" Type="http://schemas.openxmlformats.org/officeDocument/2006/relationships/image" Target="../media/image139.wmf"/><Relationship Id="rId1" Type="http://schemas.openxmlformats.org/officeDocument/2006/relationships/image" Target="../media/image144.wmf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4" Type="http://schemas.openxmlformats.org/officeDocument/2006/relationships/image" Target="../media/image146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3" Type="http://schemas.openxmlformats.org/officeDocument/2006/relationships/image" Target="../media/image134.wmf"/><Relationship Id="rId7" Type="http://schemas.openxmlformats.org/officeDocument/2006/relationships/image" Target="../media/image151.wmf"/><Relationship Id="rId2" Type="http://schemas.openxmlformats.org/officeDocument/2006/relationships/image" Target="../media/image149.wmf"/><Relationship Id="rId1" Type="http://schemas.openxmlformats.org/officeDocument/2006/relationships/image" Target="../media/image144.wmf"/><Relationship Id="rId6" Type="http://schemas.openxmlformats.org/officeDocument/2006/relationships/image" Target="../media/image150.wmf"/><Relationship Id="rId5" Type="http://schemas.openxmlformats.org/officeDocument/2006/relationships/image" Target="../media/image148.wmf"/><Relationship Id="rId4" Type="http://schemas.openxmlformats.org/officeDocument/2006/relationships/image" Target="../media/image135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wmf"/><Relationship Id="rId2" Type="http://schemas.openxmlformats.org/officeDocument/2006/relationships/image" Target="../media/image154.wmf"/><Relationship Id="rId1" Type="http://schemas.openxmlformats.org/officeDocument/2006/relationships/image" Target="../media/image153.wmf"/><Relationship Id="rId6" Type="http://schemas.openxmlformats.org/officeDocument/2006/relationships/image" Target="../media/image158.wmf"/><Relationship Id="rId5" Type="http://schemas.openxmlformats.org/officeDocument/2006/relationships/image" Target="../media/image157.wmf"/><Relationship Id="rId4" Type="http://schemas.openxmlformats.org/officeDocument/2006/relationships/image" Target="../media/image15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wmf"/><Relationship Id="rId2" Type="http://schemas.openxmlformats.org/officeDocument/2006/relationships/image" Target="../media/image160.wmf"/><Relationship Id="rId1" Type="http://schemas.openxmlformats.org/officeDocument/2006/relationships/image" Target="../media/image159.wmf"/><Relationship Id="rId5" Type="http://schemas.openxmlformats.org/officeDocument/2006/relationships/image" Target="../media/image162.wmf"/><Relationship Id="rId4" Type="http://schemas.openxmlformats.org/officeDocument/2006/relationships/image" Target="../media/image16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5" Type="http://schemas.openxmlformats.org/officeDocument/2006/relationships/image" Target="../media/image54.wmf"/><Relationship Id="rId10" Type="http://schemas.openxmlformats.org/officeDocument/2006/relationships/image" Target="../media/image59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021689D-812E-4BD5-A387-16A5CD431A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74624354-0687-465B-82DE-47C908426A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FE914214-98C8-407C-B2BC-AA7878F04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91A7570C-202E-465E-A952-1D66C7D43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FD59DE12-2426-4B1A-A831-E0B1C6230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7930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463B1E8-41D4-4540-A243-A04C861FF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EDEAE313-0790-44CE-83DA-F6DFC1A1D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93E312CF-20F3-421A-9D0F-369CA4C0A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6ECAE65F-42C8-43A5-B2A1-3599C7098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F744CDE6-FB54-4E09-B776-F4C3FB37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962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62F9CB6-E9EE-40D4-84E7-57ED12B626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DD3FE3B7-9110-49E6-B8CC-2182A7010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10090461-59B1-48AA-9FEB-B5F1748D3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4E978474-E586-4A99-9895-114EFFCC4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C9087BE-E580-4972-8606-2B4379C69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7999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F345A38-C0E7-4CCF-BEEC-1CA396F6B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64687099-1706-45DC-AA36-8C12806998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B7744AB2-3827-48E7-9CC4-FDCC8E099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68539429-5046-4EBD-812F-C55256A4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A6D670EF-E374-4DBC-A838-EFC54D7A2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138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D64E78A-C9DF-43E7-B138-56242A87F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BAE5FEF1-ED60-4D5E-98CC-1A9F266CB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61BF04B6-4A05-4D87-BE85-65113B61B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48D1C932-2957-4C52-9810-A661F416F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DA54AEE-FDBC-48F9-9E3E-48D469C4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632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36DA8DD-BB4B-470D-A45B-828AB81FF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08928A25-53C5-485B-B0E6-30E8EC071E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CE634ED2-2863-4B09-A9E3-92E836E612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77ADB505-B1A3-44C4-AD28-B3BDE1329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12015C83-637C-4AD1-A4B7-20585747A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21ECAAFA-59E7-4933-A075-4835E458E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44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C43588A-A69A-4888-9A68-A61F894FC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FC6C20E2-4AC9-4C04-AACD-E090DE61C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B9E55844-65F3-4142-91CD-8C0E886054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B21B0F12-0176-4643-974C-F804B4F3C1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xmlns="" id="{6144E69D-87D8-43C8-BAAB-F6AAE6C2A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xmlns="" id="{E91C5D97-E71A-4D7C-AF4F-85714EBB6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xmlns="" id="{3F1BEFB4-D190-4BC8-AB21-4F43EC6D1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xmlns="" id="{76B4362D-A015-414E-B40F-F0CBDDE1E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057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EF18A77-1E69-4652-9EE9-79B49285B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B15DEB23-7699-4478-9EAE-1D0D0E177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1A0B0CB4-465E-48CF-94AD-D7BE31665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55730056-E0A7-4A1E-9A2A-B8AA2D6E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247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xmlns="" id="{B54AE082-2DC5-43D1-8FC7-8554E534C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xmlns="" id="{94B2D444-B20A-4CD7-AD4F-066EE8555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76BF6C78-40F4-4F70-8950-2E9BE884E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666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6F57A0B-7CC3-4549-B522-979C936B9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30505D43-72F6-4DFE-8FF0-00D032EEB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2FB8ABD5-D003-4953-8F48-48B311570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519449F3-1DAB-4DEB-8334-0CD081F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58C9F12E-7577-45FC-A0B3-AD787C599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4F14BD90-EE0F-490A-9BA5-E9CBAEDD8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393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EB5B84C-12F5-4BE2-BB56-3245EF9A2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xmlns="" id="{A1EA86BD-D904-42BE-9719-D521FAA5D9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F48EEB25-4F76-48E9-B9CB-B2A97D41C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0E225E83-9202-4722-BF92-D901F72F6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2875EDC4-B9A8-48DC-8F93-36D8414E9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DFC4C75F-7A26-4DEB-8D10-725A0E617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827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xmlns="" id="{4639FD02-3F13-4C4B-BCD2-6A5FAC644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6CC457EB-8C88-4B83-97D6-D6723EB46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AA01CA41-0C45-43C9-ACB7-30BA45A82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D0EFD-388B-487F-A851-089912F455EB}" type="datetimeFigureOut">
              <a:rPr lang="pt-BR" smtClean="0"/>
              <a:t>20/08/2018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97288C24-CF90-43CA-B16C-D66C02A9C8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61F23A8F-10EA-439A-BAED-463430A8D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75887-8384-4B36-9B07-2FFCEB0935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589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57.wmf"/><Relationship Id="rId26" Type="http://schemas.openxmlformats.org/officeDocument/2006/relationships/oleObject" Target="../embeddings/oleObject58.bin"/><Relationship Id="rId3" Type="http://schemas.openxmlformats.org/officeDocument/2006/relationships/oleObject" Target="../embeddings/oleObject46.bin"/><Relationship Id="rId21" Type="http://schemas.openxmlformats.org/officeDocument/2006/relationships/image" Target="../media/image58.wmf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53.bin"/><Relationship Id="rId25" Type="http://schemas.openxmlformats.org/officeDocument/2006/relationships/image" Target="../media/image6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6.wmf"/><Relationship Id="rId20" Type="http://schemas.openxmlformats.org/officeDocument/2006/relationships/oleObject" Target="../embeddings/oleObject55.bin"/><Relationship Id="rId29" Type="http://schemas.openxmlformats.org/officeDocument/2006/relationships/image" Target="../media/image62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50.bin"/><Relationship Id="rId24" Type="http://schemas.openxmlformats.org/officeDocument/2006/relationships/oleObject" Target="../embeddings/oleObject57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23" Type="http://schemas.openxmlformats.org/officeDocument/2006/relationships/image" Target="../media/image59.wmf"/><Relationship Id="rId28" Type="http://schemas.openxmlformats.org/officeDocument/2006/relationships/oleObject" Target="../embeddings/oleObject59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54.bin"/><Relationship Id="rId31" Type="http://schemas.openxmlformats.org/officeDocument/2006/relationships/image" Target="../media/image6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5.wmf"/><Relationship Id="rId22" Type="http://schemas.openxmlformats.org/officeDocument/2006/relationships/oleObject" Target="../embeddings/oleObject56.bin"/><Relationship Id="rId27" Type="http://schemas.openxmlformats.org/officeDocument/2006/relationships/image" Target="../media/image61.wmf"/><Relationship Id="rId30" Type="http://schemas.openxmlformats.org/officeDocument/2006/relationships/oleObject" Target="../embeddings/oleObject6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68.bin"/><Relationship Id="rId3" Type="http://schemas.openxmlformats.org/officeDocument/2006/relationships/oleObject" Target="../embeddings/oleObject61.bin"/><Relationship Id="rId21" Type="http://schemas.openxmlformats.org/officeDocument/2006/relationships/image" Target="../media/image72.wmf"/><Relationship Id="rId7" Type="http://schemas.openxmlformats.org/officeDocument/2006/relationships/oleObject" Target="../embeddings/oleObject63.bin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7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69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65.wmf"/><Relationship Id="rId11" Type="http://schemas.openxmlformats.org/officeDocument/2006/relationships/image" Target="../media/image72.png"/><Relationship Id="rId5" Type="http://schemas.openxmlformats.org/officeDocument/2006/relationships/oleObject" Target="../embeddings/oleObject62.bin"/><Relationship Id="rId15" Type="http://schemas.openxmlformats.org/officeDocument/2006/relationships/image" Target="../media/image69.wmf"/><Relationship Id="rId10" Type="http://schemas.openxmlformats.org/officeDocument/2006/relationships/image" Target="../media/image67.wmf"/><Relationship Id="rId19" Type="http://schemas.openxmlformats.org/officeDocument/2006/relationships/image" Target="../media/image71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64.bin"/><Relationship Id="rId14" Type="http://schemas.openxmlformats.org/officeDocument/2006/relationships/oleObject" Target="../embeddings/oleObject6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81.wmf"/><Relationship Id="rId4" Type="http://schemas.openxmlformats.org/officeDocument/2006/relationships/image" Target="../media/image78.wmf"/><Relationship Id="rId9" Type="http://schemas.openxmlformats.org/officeDocument/2006/relationships/oleObject" Target="../embeddings/oleObject7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8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oleObject" Target="../embeddings/oleObject88.bin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12" Type="http://schemas.openxmlformats.org/officeDocument/2006/relationships/image" Target="../media/image8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6.wmf"/><Relationship Id="rId11" Type="http://schemas.openxmlformats.org/officeDocument/2006/relationships/oleObject" Target="../embeddings/oleObject87.bin"/><Relationship Id="rId5" Type="http://schemas.openxmlformats.org/officeDocument/2006/relationships/oleObject" Target="../embeddings/oleObject84.bin"/><Relationship Id="rId10" Type="http://schemas.openxmlformats.org/officeDocument/2006/relationships/image" Target="../media/image88.wmf"/><Relationship Id="rId4" Type="http://schemas.openxmlformats.org/officeDocument/2006/relationships/image" Target="../media/image85.wmf"/><Relationship Id="rId9" Type="http://schemas.openxmlformats.org/officeDocument/2006/relationships/oleObject" Target="../embeddings/oleObject86.bin"/><Relationship Id="rId14" Type="http://schemas.openxmlformats.org/officeDocument/2006/relationships/image" Target="../media/image9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image" Target="../media/image95.wmf"/><Relationship Id="rId3" Type="http://schemas.openxmlformats.org/officeDocument/2006/relationships/image" Target="../media/image98.png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9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5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94.wmf"/><Relationship Id="rId5" Type="http://schemas.openxmlformats.org/officeDocument/2006/relationships/image" Target="../media/image91.wmf"/><Relationship Id="rId15" Type="http://schemas.openxmlformats.org/officeDocument/2006/relationships/image" Target="../media/image96.wmf"/><Relationship Id="rId10" Type="http://schemas.openxmlformats.org/officeDocument/2006/relationships/oleObject" Target="../embeddings/oleObject92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94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image" Target="../media/image98.png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96.bin"/><Relationship Id="rId4" Type="http://schemas.openxmlformats.org/officeDocument/2006/relationships/image" Target="../media/image10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103.bin"/><Relationship Id="rId18" Type="http://schemas.openxmlformats.org/officeDocument/2006/relationships/image" Target="../media/image106.wmf"/><Relationship Id="rId3" Type="http://schemas.openxmlformats.org/officeDocument/2006/relationships/oleObject" Target="../embeddings/oleObject98.bin"/><Relationship Id="rId21" Type="http://schemas.openxmlformats.org/officeDocument/2006/relationships/oleObject" Target="../embeddings/oleObject107.bin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97.wmf"/><Relationship Id="rId17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wmf"/><Relationship Id="rId20" Type="http://schemas.openxmlformats.org/officeDocument/2006/relationships/image" Target="../media/image107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5" Type="http://schemas.openxmlformats.org/officeDocument/2006/relationships/oleObject" Target="../embeddings/oleObject104.bin"/><Relationship Id="rId10" Type="http://schemas.openxmlformats.org/officeDocument/2006/relationships/image" Target="../media/image103.wmf"/><Relationship Id="rId19" Type="http://schemas.openxmlformats.org/officeDocument/2006/relationships/oleObject" Target="../embeddings/oleObject106.bin"/><Relationship Id="rId4" Type="http://schemas.openxmlformats.org/officeDocument/2006/relationships/image" Target="../media/image92.wmf"/><Relationship Id="rId9" Type="http://schemas.openxmlformats.org/officeDocument/2006/relationships/oleObject" Target="../embeddings/oleObject101.bin"/><Relationship Id="rId14" Type="http://schemas.openxmlformats.org/officeDocument/2006/relationships/image" Target="../media/image104.wmf"/><Relationship Id="rId22" Type="http://schemas.openxmlformats.org/officeDocument/2006/relationships/image" Target="../media/image108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11" Type="http://schemas.openxmlformats.org/officeDocument/2006/relationships/image" Target="../media/image3.wmf"/><Relationship Id="rId5" Type="http://schemas.openxmlformats.org/officeDocument/2006/relationships/image" Target="../media/image4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.wmf"/><Relationship Id="rId9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oleObject" Target="../embeddings/oleObject108.bin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0.png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10.wmf"/><Relationship Id="rId11" Type="http://schemas.openxmlformats.org/officeDocument/2006/relationships/image" Target="../media/image115.png"/><Relationship Id="rId5" Type="http://schemas.openxmlformats.org/officeDocument/2006/relationships/oleObject" Target="../embeddings/oleObject109.bin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4" Type="http://schemas.openxmlformats.org/officeDocument/2006/relationships/image" Target="../media/image109.wmf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111.bin"/><Relationship Id="rId4" Type="http://schemas.openxmlformats.org/officeDocument/2006/relationships/image" Target="../media/image111.wmf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17.bin"/><Relationship Id="rId18" Type="http://schemas.openxmlformats.org/officeDocument/2006/relationships/image" Target="../media/image120.wmf"/><Relationship Id="rId26" Type="http://schemas.openxmlformats.org/officeDocument/2006/relationships/image" Target="../media/image124.wmf"/><Relationship Id="rId21" Type="http://schemas.openxmlformats.org/officeDocument/2006/relationships/oleObject" Target="../embeddings/oleObject121.bin"/><Relationship Id="rId34" Type="http://schemas.openxmlformats.org/officeDocument/2006/relationships/image" Target="../media/image128.wmf"/><Relationship Id="rId7" Type="http://schemas.openxmlformats.org/officeDocument/2006/relationships/oleObject" Target="../embeddings/oleObject114.bin"/><Relationship Id="rId12" Type="http://schemas.openxmlformats.org/officeDocument/2006/relationships/image" Target="../media/image117.wmf"/><Relationship Id="rId17" Type="http://schemas.openxmlformats.org/officeDocument/2006/relationships/oleObject" Target="../embeddings/oleObject119.bin"/><Relationship Id="rId25" Type="http://schemas.openxmlformats.org/officeDocument/2006/relationships/oleObject" Target="../embeddings/oleObject123.bin"/><Relationship Id="rId33" Type="http://schemas.openxmlformats.org/officeDocument/2006/relationships/oleObject" Target="../embeddings/oleObject127.bin"/><Relationship Id="rId38" Type="http://schemas.openxmlformats.org/officeDocument/2006/relationships/image" Target="../media/image11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9.wmf"/><Relationship Id="rId20" Type="http://schemas.openxmlformats.org/officeDocument/2006/relationships/image" Target="../media/image121.wmf"/><Relationship Id="rId29" Type="http://schemas.openxmlformats.org/officeDocument/2006/relationships/oleObject" Target="../embeddings/oleObject125.bin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4.wmf"/><Relationship Id="rId11" Type="http://schemas.openxmlformats.org/officeDocument/2006/relationships/oleObject" Target="../embeddings/oleObject116.bin"/><Relationship Id="rId24" Type="http://schemas.openxmlformats.org/officeDocument/2006/relationships/image" Target="../media/image123.wmf"/><Relationship Id="rId32" Type="http://schemas.openxmlformats.org/officeDocument/2006/relationships/image" Target="../media/image127.wmf"/><Relationship Id="rId37" Type="http://schemas.openxmlformats.org/officeDocument/2006/relationships/oleObject" Target="../embeddings/oleObject129.bin"/><Relationship Id="rId5" Type="http://schemas.openxmlformats.org/officeDocument/2006/relationships/oleObject" Target="../embeddings/oleObject113.bin"/><Relationship Id="rId15" Type="http://schemas.openxmlformats.org/officeDocument/2006/relationships/oleObject" Target="../embeddings/oleObject118.bin"/><Relationship Id="rId23" Type="http://schemas.openxmlformats.org/officeDocument/2006/relationships/oleObject" Target="../embeddings/oleObject122.bin"/><Relationship Id="rId28" Type="http://schemas.openxmlformats.org/officeDocument/2006/relationships/image" Target="../media/image125.wmf"/><Relationship Id="rId36" Type="http://schemas.openxmlformats.org/officeDocument/2006/relationships/image" Target="../media/image129.wmf"/><Relationship Id="rId10" Type="http://schemas.openxmlformats.org/officeDocument/2006/relationships/image" Target="../media/image116.wmf"/><Relationship Id="rId19" Type="http://schemas.openxmlformats.org/officeDocument/2006/relationships/oleObject" Target="../embeddings/oleObject120.bin"/><Relationship Id="rId31" Type="http://schemas.openxmlformats.org/officeDocument/2006/relationships/oleObject" Target="../embeddings/oleObject126.bin"/><Relationship Id="rId4" Type="http://schemas.openxmlformats.org/officeDocument/2006/relationships/image" Target="../media/image113.wmf"/><Relationship Id="rId9" Type="http://schemas.openxmlformats.org/officeDocument/2006/relationships/oleObject" Target="../embeddings/oleObject115.bin"/><Relationship Id="rId14" Type="http://schemas.openxmlformats.org/officeDocument/2006/relationships/image" Target="../media/image118.wmf"/><Relationship Id="rId22" Type="http://schemas.openxmlformats.org/officeDocument/2006/relationships/image" Target="../media/image122.wmf"/><Relationship Id="rId27" Type="http://schemas.openxmlformats.org/officeDocument/2006/relationships/oleObject" Target="../embeddings/oleObject124.bin"/><Relationship Id="rId30" Type="http://schemas.openxmlformats.org/officeDocument/2006/relationships/image" Target="../media/image126.wmf"/><Relationship Id="rId35" Type="http://schemas.openxmlformats.org/officeDocument/2006/relationships/oleObject" Target="../embeddings/oleObject128.bin"/><Relationship Id="rId8" Type="http://schemas.openxmlformats.org/officeDocument/2006/relationships/image" Target="../media/image115.wmf"/><Relationship Id="rId3" Type="http://schemas.openxmlformats.org/officeDocument/2006/relationships/oleObject" Target="../embeddings/oleObject112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13" Type="http://schemas.openxmlformats.org/officeDocument/2006/relationships/oleObject" Target="../embeddings/oleObject135.bin"/><Relationship Id="rId3" Type="http://schemas.openxmlformats.org/officeDocument/2006/relationships/oleObject" Target="../embeddings/oleObject130.bin"/><Relationship Id="rId7" Type="http://schemas.openxmlformats.org/officeDocument/2006/relationships/oleObject" Target="../embeddings/oleObject132.bin"/><Relationship Id="rId12" Type="http://schemas.openxmlformats.org/officeDocument/2006/relationships/image" Target="../media/image13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6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31.wmf"/><Relationship Id="rId11" Type="http://schemas.openxmlformats.org/officeDocument/2006/relationships/oleObject" Target="../embeddings/oleObject134.bin"/><Relationship Id="rId5" Type="http://schemas.openxmlformats.org/officeDocument/2006/relationships/oleObject" Target="../embeddings/oleObject131.bin"/><Relationship Id="rId15" Type="http://schemas.openxmlformats.org/officeDocument/2006/relationships/oleObject" Target="../embeddings/oleObject136.bin"/><Relationship Id="rId10" Type="http://schemas.openxmlformats.org/officeDocument/2006/relationships/image" Target="../media/image133.wmf"/><Relationship Id="rId4" Type="http://schemas.openxmlformats.org/officeDocument/2006/relationships/image" Target="../media/image130.wmf"/><Relationship Id="rId9" Type="http://schemas.openxmlformats.org/officeDocument/2006/relationships/oleObject" Target="../embeddings/oleObject133.bin"/><Relationship Id="rId14" Type="http://schemas.openxmlformats.org/officeDocument/2006/relationships/image" Target="../media/image13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13" Type="http://schemas.openxmlformats.org/officeDocument/2006/relationships/oleObject" Target="../embeddings/oleObject142.bin"/><Relationship Id="rId18" Type="http://schemas.openxmlformats.org/officeDocument/2006/relationships/image" Target="../media/image143.wmf"/><Relationship Id="rId3" Type="http://schemas.openxmlformats.org/officeDocument/2006/relationships/oleObject" Target="../embeddings/oleObject137.bin"/><Relationship Id="rId7" Type="http://schemas.openxmlformats.org/officeDocument/2006/relationships/oleObject" Target="../embeddings/oleObject139.bin"/><Relationship Id="rId12" Type="http://schemas.openxmlformats.org/officeDocument/2006/relationships/image" Target="../media/image136.wmf"/><Relationship Id="rId17" Type="http://schemas.openxmlformats.org/officeDocument/2006/relationships/oleObject" Target="../embeddings/oleObject144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2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38.wmf"/><Relationship Id="rId11" Type="http://schemas.openxmlformats.org/officeDocument/2006/relationships/oleObject" Target="../embeddings/oleObject141.bin"/><Relationship Id="rId5" Type="http://schemas.openxmlformats.org/officeDocument/2006/relationships/oleObject" Target="../embeddings/oleObject138.bin"/><Relationship Id="rId15" Type="http://schemas.openxmlformats.org/officeDocument/2006/relationships/oleObject" Target="../embeddings/oleObject143.bin"/><Relationship Id="rId10" Type="http://schemas.openxmlformats.org/officeDocument/2006/relationships/image" Target="../media/image140.wmf"/><Relationship Id="rId4" Type="http://schemas.openxmlformats.org/officeDocument/2006/relationships/image" Target="../media/image137.wmf"/><Relationship Id="rId9" Type="http://schemas.openxmlformats.org/officeDocument/2006/relationships/oleObject" Target="../embeddings/oleObject140.bin"/><Relationship Id="rId14" Type="http://schemas.openxmlformats.org/officeDocument/2006/relationships/image" Target="../media/image141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wmf"/><Relationship Id="rId13" Type="http://schemas.openxmlformats.org/officeDocument/2006/relationships/oleObject" Target="../embeddings/oleObject150.bin"/><Relationship Id="rId18" Type="http://schemas.openxmlformats.org/officeDocument/2006/relationships/image" Target="../media/image148.wmf"/><Relationship Id="rId3" Type="http://schemas.openxmlformats.org/officeDocument/2006/relationships/oleObject" Target="../embeddings/oleObject145.bin"/><Relationship Id="rId7" Type="http://schemas.openxmlformats.org/officeDocument/2006/relationships/oleObject" Target="../embeddings/oleObject147.bin"/><Relationship Id="rId12" Type="http://schemas.openxmlformats.org/officeDocument/2006/relationships/image" Target="../media/image134.wmf"/><Relationship Id="rId17" Type="http://schemas.openxmlformats.org/officeDocument/2006/relationships/oleObject" Target="../embeddings/oleObject152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7.w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39.wmf"/><Relationship Id="rId11" Type="http://schemas.openxmlformats.org/officeDocument/2006/relationships/oleObject" Target="../embeddings/oleObject149.bin"/><Relationship Id="rId5" Type="http://schemas.openxmlformats.org/officeDocument/2006/relationships/oleObject" Target="../embeddings/oleObject146.bin"/><Relationship Id="rId15" Type="http://schemas.openxmlformats.org/officeDocument/2006/relationships/oleObject" Target="../embeddings/oleObject151.bin"/><Relationship Id="rId10" Type="http://schemas.openxmlformats.org/officeDocument/2006/relationships/image" Target="../media/image146.wmf"/><Relationship Id="rId4" Type="http://schemas.openxmlformats.org/officeDocument/2006/relationships/image" Target="../media/image144.wmf"/><Relationship Id="rId9" Type="http://schemas.openxmlformats.org/officeDocument/2006/relationships/oleObject" Target="../embeddings/oleObject148.bin"/><Relationship Id="rId14" Type="http://schemas.openxmlformats.org/officeDocument/2006/relationships/image" Target="../media/image13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13" Type="http://schemas.openxmlformats.org/officeDocument/2006/relationships/oleObject" Target="../embeddings/oleObject158.bin"/><Relationship Id="rId18" Type="http://schemas.openxmlformats.org/officeDocument/2006/relationships/image" Target="../media/image152.wmf"/><Relationship Id="rId3" Type="http://schemas.openxmlformats.org/officeDocument/2006/relationships/oleObject" Target="../embeddings/oleObject153.bin"/><Relationship Id="rId7" Type="http://schemas.openxmlformats.org/officeDocument/2006/relationships/oleObject" Target="../embeddings/oleObject155.bin"/><Relationship Id="rId12" Type="http://schemas.openxmlformats.org/officeDocument/2006/relationships/image" Target="../media/image148.wmf"/><Relationship Id="rId17" Type="http://schemas.openxmlformats.org/officeDocument/2006/relationships/oleObject" Target="../embeddings/oleObject160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51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49.wmf"/><Relationship Id="rId11" Type="http://schemas.openxmlformats.org/officeDocument/2006/relationships/oleObject" Target="../embeddings/oleObject157.bin"/><Relationship Id="rId5" Type="http://schemas.openxmlformats.org/officeDocument/2006/relationships/oleObject" Target="../embeddings/oleObject154.bin"/><Relationship Id="rId15" Type="http://schemas.openxmlformats.org/officeDocument/2006/relationships/oleObject" Target="../embeddings/oleObject159.bin"/><Relationship Id="rId10" Type="http://schemas.openxmlformats.org/officeDocument/2006/relationships/image" Target="../media/image135.wmf"/><Relationship Id="rId4" Type="http://schemas.openxmlformats.org/officeDocument/2006/relationships/image" Target="../media/image144.wmf"/><Relationship Id="rId9" Type="http://schemas.openxmlformats.org/officeDocument/2006/relationships/oleObject" Target="../embeddings/oleObject156.bin"/><Relationship Id="rId14" Type="http://schemas.openxmlformats.org/officeDocument/2006/relationships/image" Target="../media/image150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wmf"/><Relationship Id="rId13" Type="http://schemas.openxmlformats.org/officeDocument/2006/relationships/oleObject" Target="../embeddings/oleObject166.bin"/><Relationship Id="rId3" Type="http://schemas.openxmlformats.org/officeDocument/2006/relationships/oleObject" Target="../embeddings/oleObject161.bin"/><Relationship Id="rId7" Type="http://schemas.openxmlformats.org/officeDocument/2006/relationships/oleObject" Target="../embeddings/oleObject163.bin"/><Relationship Id="rId12" Type="http://schemas.openxmlformats.org/officeDocument/2006/relationships/image" Target="../media/image15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54.wmf"/><Relationship Id="rId11" Type="http://schemas.openxmlformats.org/officeDocument/2006/relationships/oleObject" Target="../embeddings/oleObject165.bin"/><Relationship Id="rId5" Type="http://schemas.openxmlformats.org/officeDocument/2006/relationships/oleObject" Target="../embeddings/oleObject162.bin"/><Relationship Id="rId10" Type="http://schemas.openxmlformats.org/officeDocument/2006/relationships/image" Target="../media/image156.wmf"/><Relationship Id="rId4" Type="http://schemas.openxmlformats.org/officeDocument/2006/relationships/image" Target="../media/image153.wmf"/><Relationship Id="rId9" Type="http://schemas.openxmlformats.org/officeDocument/2006/relationships/oleObject" Target="../embeddings/oleObject164.bin"/><Relationship Id="rId14" Type="http://schemas.openxmlformats.org/officeDocument/2006/relationships/image" Target="../media/image158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13" Type="http://schemas.openxmlformats.org/officeDocument/2006/relationships/image" Target="../media/image162.wmf"/><Relationship Id="rId3" Type="http://schemas.openxmlformats.org/officeDocument/2006/relationships/oleObject" Target="../embeddings/oleObject167.bin"/><Relationship Id="rId7" Type="http://schemas.openxmlformats.org/officeDocument/2006/relationships/image" Target="../media/image160.wmf"/><Relationship Id="rId12" Type="http://schemas.openxmlformats.org/officeDocument/2006/relationships/oleObject" Target="../embeddings/oleObject17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68.bin"/><Relationship Id="rId11" Type="http://schemas.openxmlformats.org/officeDocument/2006/relationships/image" Target="../media/image161.wmf"/><Relationship Id="rId5" Type="http://schemas.openxmlformats.org/officeDocument/2006/relationships/image" Target="../media/image163.png"/><Relationship Id="rId10" Type="http://schemas.openxmlformats.org/officeDocument/2006/relationships/oleObject" Target="../embeddings/oleObject170.bin"/><Relationship Id="rId4" Type="http://schemas.openxmlformats.org/officeDocument/2006/relationships/image" Target="../media/image159.wmf"/><Relationship Id="rId9" Type="http://schemas.openxmlformats.org/officeDocument/2006/relationships/image" Target="../media/image15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4.wmf"/><Relationship Id="rId3" Type="http://schemas.openxmlformats.org/officeDocument/2006/relationships/oleObject" Target="../embeddings/oleObject16.bin"/><Relationship Id="rId7" Type="http://schemas.openxmlformats.org/officeDocument/2006/relationships/image" Target="../media/image60.png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11" Type="http://schemas.openxmlformats.org/officeDocument/2006/relationships/image" Target="../media/image23.wmf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20.wmf"/><Relationship Id="rId9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16.png"/><Relationship Id="rId18" Type="http://schemas.openxmlformats.org/officeDocument/2006/relationships/oleObject" Target="../embeddings/oleObject32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3.wmf"/><Relationship Id="rId1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1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image" Target="../media/image34.wmf"/><Relationship Id="rId10" Type="http://schemas.openxmlformats.org/officeDocument/2006/relationships/image" Target="../media/image32.wmf"/><Relationship Id="rId19" Type="http://schemas.openxmlformats.org/officeDocument/2006/relationships/image" Target="../media/image36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8.bin"/><Relationship Id="rId1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47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49.wmf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Observabilidade e Identificabilidade de Sistemas Não Lineares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72281" y="4252828"/>
            <a:ext cx="9144000" cy="1655762"/>
          </a:xfrm>
        </p:spPr>
        <p:txBody>
          <a:bodyPr/>
          <a:lstStyle/>
          <a:p>
            <a:r>
              <a:rPr lang="pt-BR" dirty="0" smtClean="0"/>
              <a:t>Taylon Gomes </a:t>
            </a:r>
            <a:r>
              <a:rPr lang="pt-BR" dirty="0" err="1" smtClean="0"/>
              <a:t>Landgraf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589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093941E-15BF-4F7F-B75D-31003A2F7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824" y="289033"/>
            <a:ext cx="4743450" cy="857461"/>
          </a:xfrm>
        </p:spPr>
        <p:txBody>
          <a:bodyPr/>
          <a:lstStyle/>
          <a:p>
            <a:r>
              <a:rPr lang="pt-BR" dirty="0"/>
              <a:t>Etapas do Método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7E2DFF4D-82FF-4BF7-9F13-4486775E6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758" y="1434453"/>
            <a:ext cx="10515600" cy="4874963"/>
          </a:xfrm>
        </p:spPr>
        <p:txBody>
          <a:bodyPr/>
          <a:lstStyle/>
          <a:p>
            <a:pPr marL="0" indent="0">
              <a:buNone/>
            </a:pPr>
            <a:r>
              <a:rPr lang="pt-BR" sz="2400" dirty="0"/>
              <a:t>1. Ponto de partida:</a:t>
            </a:r>
          </a:p>
          <a:p>
            <a:pPr marL="0" indent="0">
              <a:buNone/>
            </a:pPr>
            <a:r>
              <a:rPr lang="pt-BR" sz="2400" dirty="0"/>
              <a:t>2.</a:t>
            </a:r>
          </a:p>
          <a:p>
            <a:pPr marL="514350" indent="-514350">
              <a:buAutoNum type="arabicPeriod" startAt="3"/>
            </a:pPr>
            <a:r>
              <a:rPr lang="pt-BR" sz="2400" dirty="0"/>
              <a:t>Calcular</a:t>
            </a:r>
          </a:p>
          <a:p>
            <a:pPr marL="514350" indent="-514350">
              <a:buAutoNum type="arabicPeriod" startAt="3"/>
            </a:pPr>
            <a:r>
              <a:rPr lang="pt-BR" sz="2400" dirty="0"/>
              <a:t>Calcular         . Para evitar cálculos redundantes,</a:t>
            </a:r>
          </a:p>
          <a:p>
            <a:pPr marL="514350" indent="-514350">
              <a:buAutoNum type="arabicPeriod" startAt="3"/>
            </a:pPr>
            <a:r>
              <a:rPr lang="pt-BR" sz="2400" dirty="0"/>
              <a:t>Se                             , ou                  , ou               ([15]) fim. </a:t>
            </a:r>
          </a:p>
          <a:p>
            <a:pPr marL="514350" indent="-514350">
              <a:buAutoNum type="arabicPeriod" startAt="3"/>
            </a:pPr>
            <a:r>
              <a:rPr lang="pt-BR" sz="2400" dirty="0"/>
              <a:t>Etapa opcional: elimine linhas dependentes de          e as linhas correspondentes de </a:t>
            </a:r>
          </a:p>
          <a:p>
            <a:pPr marL="514350" indent="-514350">
              <a:buAutoNum type="arabicPeriod" startAt="3"/>
            </a:pPr>
            <a:r>
              <a:rPr lang="pt-BR" sz="2400" dirty="0"/>
              <a:t>            e vá para o passo 2. </a:t>
            </a:r>
          </a:p>
          <a:p>
            <a:pPr marL="0" indent="0">
              <a:buNone/>
            </a:pPr>
            <a:r>
              <a:rPr lang="pt-BR" dirty="0"/>
              <a:t> </a:t>
            </a:r>
          </a:p>
        </p:txBody>
      </p:sp>
      <p:sp>
        <p:nvSpPr>
          <p:cNvPr id="50" name="Rectangle 48">
            <a:extLst>
              <a:ext uri="{FF2B5EF4-FFF2-40B4-BE49-F238E27FC236}">
                <a16:creationId xmlns:a16="http://schemas.microsoft.com/office/drawing/2014/main" xmlns="" id="{F5264B68-1505-497F-B345-3A3594F66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1" name="Objeto 50">
            <a:extLst>
              <a:ext uri="{FF2B5EF4-FFF2-40B4-BE49-F238E27FC236}">
                <a16:creationId xmlns:a16="http://schemas.microsoft.com/office/drawing/2014/main" xmlns="" id="{0EB9F9F3-944B-4471-BAC8-6CB8D0D06D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865294"/>
              </p:ext>
            </p:extLst>
          </p:nvPr>
        </p:nvGraphicFramePr>
        <p:xfrm>
          <a:off x="2862419" y="1500456"/>
          <a:ext cx="3424010" cy="37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2" name="Equation" r:id="rId3" imgW="2108200" imgH="228600" progId="Equation.DSMT4">
                  <p:embed/>
                </p:oleObj>
              </mc:Choice>
              <mc:Fallback>
                <p:oleObj name="Equation" r:id="rId3" imgW="2108200" imgH="228600" progId="Equation.DSMT4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2419" y="1500456"/>
                        <a:ext cx="3424010" cy="371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0">
            <a:extLst>
              <a:ext uri="{FF2B5EF4-FFF2-40B4-BE49-F238E27FC236}">
                <a16:creationId xmlns:a16="http://schemas.microsoft.com/office/drawing/2014/main" xmlns="" id="{956DE6E7-4048-4207-8F3D-92E868FA6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3" name="Objeto 52">
            <a:extLst>
              <a:ext uri="{FF2B5EF4-FFF2-40B4-BE49-F238E27FC236}">
                <a16:creationId xmlns:a16="http://schemas.microsoft.com/office/drawing/2014/main" xmlns="" id="{B3943331-9333-4467-A360-9D3F7C4AF3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388520"/>
              </p:ext>
            </p:extLst>
          </p:nvPr>
        </p:nvGraphicFramePr>
        <p:xfrm>
          <a:off x="663414" y="1881544"/>
          <a:ext cx="4551828" cy="448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3" name="Equation" r:id="rId5" imgW="3187700" imgH="317500" progId="Equation.DSMT4">
                  <p:embed/>
                </p:oleObj>
              </mc:Choice>
              <mc:Fallback>
                <p:oleObj name="Equation" r:id="rId5" imgW="3187700" imgH="317500" progId="Equation.DSMT4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414" y="1881544"/>
                        <a:ext cx="4551828" cy="4483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2">
            <a:extLst>
              <a:ext uri="{FF2B5EF4-FFF2-40B4-BE49-F238E27FC236}">
                <a16:creationId xmlns:a16="http://schemas.microsoft.com/office/drawing/2014/main" xmlns="" id="{70A6856F-8FDB-409E-9499-996BAF45E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5" name="Objeto 54">
            <a:extLst>
              <a:ext uri="{FF2B5EF4-FFF2-40B4-BE49-F238E27FC236}">
                <a16:creationId xmlns:a16="http://schemas.microsoft.com/office/drawing/2014/main" xmlns="" id="{B6E2699A-F8BD-4112-8F5F-416E0E74C6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106804"/>
              </p:ext>
            </p:extLst>
          </p:nvPr>
        </p:nvGraphicFramePr>
        <p:xfrm>
          <a:off x="2010385" y="2408651"/>
          <a:ext cx="1577145" cy="312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4" name="Equation" r:id="rId7" imgW="1143000" imgH="228600" progId="Equation.DSMT4">
                  <p:embed/>
                </p:oleObj>
              </mc:Choice>
              <mc:Fallback>
                <p:oleObj name="Equation" r:id="rId7" imgW="1143000" imgH="228600" progId="Equation.DSMT4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0385" y="2408651"/>
                        <a:ext cx="1577145" cy="312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4">
            <a:extLst>
              <a:ext uri="{FF2B5EF4-FFF2-40B4-BE49-F238E27FC236}">
                <a16:creationId xmlns:a16="http://schemas.microsoft.com/office/drawing/2014/main" xmlns="" id="{16B5AD9C-1AC4-4FDA-9FA9-D2C5D705F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7" name="Objeto 56">
            <a:extLst>
              <a:ext uri="{FF2B5EF4-FFF2-40B4-BE49-F238E27FC236}">
                <a16:creationId xmlns:a16="http://schemas.microsoft.com/office/drawing/2014/main" xmlns="" id="{7A6BFB6E-7C58-4078-87C6-F592FE10D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336072"/>
              </p:ext>
            </p:extLst>
          </p:nvPr>
        </p:nvGraphicFramePr>
        <p:xfrm>
          <a:off x="1911504" y="2856392"/>
          <a:ext cx="521370" cy="312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5" name="Equation" r:id="rId9" imgW="381000" imgH="228600" progId="Equation.DSMT4">
                  <p:embed/>
                </p:oleObj>
              </mc:Choice>
              <mc:Fallback>
                <p:oleObj name="Equation" r:id="rId9" imgW="381000" imgH="228600" progId="Equation.DSMT4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504" y="2856392"/>
                        <a:ext cx="521370" cy="312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6">
            <a:extLst>
              <a:ext uri="{FF2B5EF4-FFF2-40B4-BE49-F238E27FC236}">
                <a16:creationId xmlns:a16="http://schemas.microsoft.com/office/drawing/2014/main" xmlns="" id="{5EDABC3F-15A4-4A3E-ABC4-EF3C81DEE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9" name="Objeto 58">
            <a:extLst>
              <a:ext uri="{FF2B5EF4-FFF2-40B4-BE49-F238E27FC236}">
                <a16:creationId xmlns:a16="http://schemas.microsoft.com/office/drawing/2014/main" xmlns="" id="{C827BE63-5F6A-4F6C-9306-EC0F4C785D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999285"/>
              </p:ext>
            </p:extLst>
          </p:nvPr>
        </p:nvGraphicFramePr>
        <p:xfrm>
          <a:off x="6756863" y="2866868"/>
          <a:ext cx="1942103" cy="312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6" name="Equation" r:id="rId11" imgW="1422400" imgH="228600" progId="Equation.DSMT4">
                  <p:embed/>
                </p:oleObj>
              </mc:Choice>
              <mc:Fallback>
                <p:oleObj name="Equation" r:id="rId11" imgW="1422400" imgH="228600" progId="Equation.DSMT4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6863" y="2866868"/>
                        <a:ext cx="1942103" cy="312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Rectangle 58">
            <a:extLst>
              <a:ext uri="{FF2B5EF4-FFF2-40B4-BE49-F238E27FC236}">
                <a16:creationId xmlns:a16="http://schemas.microsoft.com/office/drawing/2014/main" xmlns="" id="{4CEDB5AE-3C4F-4754-A5E9-3DE10DDF7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1" name="Objeto 60">
            <a:extLst>
              <a:ext uri="{FF2B5EF4-FFF2-40B4-BE49-F238E27FC236}">
                <a16:creationId xmlns:a16="http://schemas.microsoft.com/office/drawing/2014/main" xmlns="" id="{A8CC8D15-1CEE-4B5D-8F58-2305AF2B67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420178"/>
              </p:ext>
            </p:extLst>
          </p:nvPr>
        </p:nvGraphicFramePr>
        <p:xfrm>
          <a:off x="1221527" y="3329081"/>
          <a:ext cx="1901324" cy="31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7" name="Equation" r:id="rId13" imgW="1397000" imgH="228600" progId="Equation.DSMT4">
                  <p:embed/>
                </p:oleObj>
              </mc:Choice>
              <mc:Fallback>
                <p:oleObj name="Equation" r:id="rId13" imgW="1397000" imgH="228600" progId="Equation.DSMT4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1527" y="3329081"/>
                        <a:ext cx="1901324" cy="3104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Rectangle 66">
            <a:extLst>
              <a:ext uri="{FF2B5EF4-FFF2-40B4-BE49-F238E27FC236}">
                <a16:creationId xmlns:a16="http://schemas.microsoft.com/office/drawing/2014/main" xmlns="" id="{1CB31E69-E8B5-4CFE-8C78-5AF6D5FB7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3" name="Objeto 62">
            <a:extLst>
              <a:ext uri="{FF2B5EF4-FFF2-40B4-BE49-F238E27FC236}">
                <a16:creationId xmlns:a16="http://schemas.microsoft.com/office/drawing/2014/main" xmlns="" id="{683D3594-FE3D-40B8-9613-64A8879BAB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756111"/>
              </p:ext>
            </p:extLst>
          </p:nvPr>
        </p:nvGraphicFramePr>
        <p:xfrm>
          <a:off x="3711564" y="3311832"/>
          <a:ext cx="1119331" cy="265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8" name="Equation" r:id="rId15" imgW="965200" imgH="228600" progId="Equation.DSMT4">
                  <p:embed/>
                </p:oleObj>
              </mc:Choice>
              <mc:Fallback>
                <p:oleObj name="Equation" r:id="rId15" imgW="965200" imgH="228600" progId="Equation.DSMT4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1564" y="3311832"/>
                        <a:ext cx="1119331" cy="2659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Rectangle 68">
            <a:extLst>
              <a:ext uri="{FF2B5EF4-FFF2-40B4-BE49-F238E27FC236}">
                <a16:creationId xmlns:a16="http://schemas.microsoft.com/office/drawing/2014/main" xmlns="" id="{5BE93544-839B-4A12-823B-A2A9BBC4C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5" name="Objeto 64">
            <a:extLst>
              <a:ext uri="{FF2B5EF4-FFF2-40B4-BE49-F238E27FC236}">
                <a16:creationId xmlns:a16="http://schemas.microsoft.com/office/drawing/2014/main" xmlns="" id="{67F2FA84-C1F6-4631-A5A9-E571C53DAA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979784"/>
              </p:ext>
            </p:extLst>
          </p:nvPr>
        </p:nvGraphicFramePr>
        <p:xfrm>
          <a:off x="5352410" y="3329080"/>
          <a:ext cx="870559" cy="248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9" name="Equation" r:id="rId17" imgW="596641" imgH="177723" progId="Equation.DSMT4">
                  <p:embed/>
                </p:oleObj>
              </mc:Choice>
              <mc:Fallback>
                <p:oleObj name="Equation" r:id="rId17" imgW="596641" imgH="177723" progId="Equation.DSMT4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2410" y="3329080"/>
                        <a:ext cx="870559" cy="2487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Rectangle 70">
            <a:extLst>
              <a:ext uri="{FF2B5EF4-FFF2-40B4-BE49-F238E27FC236}">
                <a16:creationId xmlns:a16="http://schemas.microsoft.com/office/drawing/2014/main" xmlns="" id="{69F0ECC5-1050-479F-922F-FDCC2C11C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7" name="Objeto 66">
            <a:extLst>
              <a:ext uri="{FF2B5EF4-FFF2-40B4-BE49-F238E27FC236}">
                <a16:creationId xmlns:a16="http://schemas.microsoft.com/office/drawing/2014/main" xmlns="" id="{05A2D9FB-A0E0-4BC8-A851-9BBB539E5E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431325"/>
              </p:ext>
            </p:extLst>
          </p:nvPr>
        </p:nvGraphicFramePr>
        <p:xfrm>
          <a:off x="6699696" y="3804189"/>
          <a:ext cx="456354" cy="27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0" name="Equation" r:id="rId19" imgW="381000" imgH="228600" progId="Equation.DSMT4">
                  <p:embed/>
                </p:oleObj>
              </mc:Choice>
              <mc:Fallback>
                <p:oleObj name="Equation" r:id="rId19" imgW="381000" imgH="228600" progId="Equation.DSMT4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9696" y="3804189"/>
                        <a:ext cx="456354" cy="273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Rectangle 72">
            <a:extLst>
              <a:ext uri="{FF2B5EF4-FFF2-40B4-BE49-F238E27FC236}">
                <a16:creationId xmlns:a16="http://schemas.microsoft.com/office/drawing/2014/main" xmlns="" id="{9BDDA21D-C147-447B-AE1E-CF83EE250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9" name="Objeto 68">
            <a:extLst>
              <a:ext uri="{FF2B5EF4-FFF2-40B4-BE49-F238E27FC236}">
                <a16:creationId xmlns:a16="http://schemas.microsoft.com/office/drawing/2014/main" xmlns="" id="{87D58531-4A6D-40F7-8EAB-3E8E389F38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498283"/>
              </p:ext>
            </p:extLst>
          </p:nvPr>
        </p:nvGraphicFramePr>
        <p:xfrm>
          <a:off x="3366074" y="4090149"/>
          <a:ext cx="442912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" name="Equation" r:id="rId20" imgW="317160" imgH="228600" progId="Equation.DSMT4">
                  <p:embed/>
                </p:oleObj>
              </mc:Choice>
              <mc:Fallback>
                <p:oleObj name="Equation" r:id="rId20" imgW="317160" imgH="228600" progId="Equation.DSMT4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6074" y="4090149"/>
                        <a:ext cx="442912" cy="322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Rectangle 74">
            <a:extLst>
              <a:ext uri="{FF2B5EF4-FFF2-40B4-BE49-F238E27FC236}">
                <a16:creationId xmlns:a16="http://schemas.microsoft.com/office/drawing/2014/main" xmlns="" id="{F99B9FB1-85E4-4B16-BB18-CDBBFFEFC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1" name="Objeto 70">
            <a:extLst>
              <a:ext uri="{FF2B5EF4-FFF2-40B4-BE49-F238E27FC236}">
                <a16:creationId xmlns:a16="http://schemas.microsoft.com/office/drawing/2014/main" xmlns="" id="{324088F8-5AD9-49F9-A6BF-124215CC8D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167393"/>
              </p:ext>
            </p:extLst>
          </p:nvPr>
        </p:nvGraphicFramePr>
        <p:xfrm>
          <a:off x="869431" y="4587132"/>
          <a:ext cx="704191" cy="230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" name="Equation" r:id="rId22" imgW="545626" imgH="177646" progId="Equation.DSMT4">
                  <p:embed/>
                </p:oleObj>
              </mc:Choice>
              <mc:Fallback>
                <p:oleObj name="Equation" r:id="rId22" imgW="545626" imgH="177646" progId="Equation.DSMT4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431" y="4587132"/>
                        <a:ext cx="704191" cy="2306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Retângulo 71">
            <a:extLst>
              <a:ext uri="{FF2B5EF4-FFF2-40B4-BE49-F238E27FC236}">
                <a16:creationId xmlns:a16="http://schemas.microsoft.com/office/drawing/2014/main" xmlns="" id="{202D03AC-2CC1-482B-8075-1C0F488CEACE}"/>
              </a:ext>
            </a:extLst>
          </p:cNvPr>
          <p:cNvSpPr/>
          <p:nvPr/>
        </p:nvSpPr>
        <p:spPr>
          <a:xfrm>
            <a:off x="2010385" y="5276161"/>
            <a:ext cx="7964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/>
              <a:t>As etapas do método ORC apresentadas são ilustradas no exemplo a seguir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634405"/>
              </p:ext>
            </p:extLst>
          </p:nvPr>
        </p:nvGraphicFramePr>
        <p:xfrm>
          <a:off x="10324241" y="206622"/>
          <a:ext cx="1272467" cy="1070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3" name="Equation" r:id="rId24" imgW="1117440" imgH="939600" progId="Equation.DSMT4">
                  <p:embed/>
                </p:oleObj>
              </mc:Choice>
              <mc:Fallback>
                <p:oleObj name="Equation" r:id="rId24" imgW="111744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324241" y="206622"/>
                        <a:ext cx="1272467" cy="10700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601394"/>
              </p:ext>
            </p:extLst>
          </p:nvPr>
        </p:nvGraphicFramePr>
        <p:xfrm>
          <a:off x="8491134" y="529625"/>
          <a:ext cx="1290916" cy="36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" name="Equation" r:id="rId26" imgW="723600" imgH="203040" progId="Equation.DSMT4">
                  <p:embed/>
                </p:oleObj>
              </mc:Choice>
              <mc:Fallback>
                <p:oleObj name="Equation" r:id="rId26" imgW="7236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491134" y="529625"/>
                        <a:ext cx="1290916" cy="362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eta para a direita 5"/>
          <p:cNvSpPr/>
          <p:nvPr/>
        </p:nvSpPr>
        <p:spPr>
          <a:xfrm>
            <a:off x="9884307" y="615187"/>
            <a:ext cx="274542" cy="13233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30" name="Objeto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210089"/>
              </p:ext>
            </p:extLst>
          </p:nvPr>
        </p:nvGraphicFramePr>
        <p:xfrm>
          <a:off x="10324241" y="1755671"/>
          <a:ext cx="1402106" cy="1179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5" name="Equation" r:id="rId28" imgW="1117440" imgH="939600" progId="Equation.DSMT4">
                  <p:embed/>
                </p:oleObj>
              </mc:Choice>
              <mc:Fallback>
                <p:oleObj name="Equation" r:id="rId28" imgW="111744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324241" y="1755671"/>
                        <a:ext cx="1402106" cy="1179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to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975121"/>
              </p:ext>
            </p:extLst>
          </p:nvPr>
        </p:nvGraphicFramePr>
        <p:xfrm>
          <a:off x="8547231" y="2034557"/>
          <a:ext cx="11985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6" name="Equation" r:id="rId30" imgW="711000" imgH="203040" progId="Equation.DSMT4">
                  <p:embed/>
                </p:oleObj>
              </mc:Choice>
              <mc:Fallback>
                <p:oleObj name="Equation" r:id="rId30" imgW="7110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547231" y="2034557"/>
                        <a:ext cx="119856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0824621" y="1315821"/>
            <a:ext cx="27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e</a:t>
            </a:r>
            <a:endParaRPr lang="pt-BR" dirty="0"/>
          </a:p>
        </p:txBody>
      </p:sp>
      <p:sp>
        <p:nvSpPr>
          <p:cNvPr id="34" name="Seta para a direita 33"/>
          <p:cNvSpPr/>
          <p:nvPr/>
        </p:nvSpPr>
        <p:spPr>
          <a:xfrm>
            <a:off x="9884307" y="2130256"/>
            <a:ext cx="274542" cy="13233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972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B9153DF0-874A-4340-9613-762645890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550" y="266701"/>
            <a:ext cx="11144250" cy="6338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400" b="1" u="sng" dirty="0" smtClean="0"/>
              <a:t>Exemplo:</a:t>
            </a:r>
            <a:endParaRPr lang="pt-BR" sz="2400" b="1" dirty="0" smtClean="0"/>
          </a:p>
          <a:p>
            <a:endParaRPr lang="pt-BR" sz="2400" dirty="0" smtClean="0"/>
          </a:p>
          <a:p>
            <a:pPr marL="0" indent="0">
              <a:buNone/>
            </a:pPr>
            <a:endParaRPr lang="pt-BR" sz="2400" b="1" u="sng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BR" sz="2400" b="1" u="sng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BR" sz="2400" b="1" u="sng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BR" sz="2400" b="1" u="sng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BR" sz="2400" b="1" u="sng" dirty="0"/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r>
              <a:rPr lang="pt-BR" sz="2400" dirty="0"/>
              <a:t> 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61FA51E-C3D0-4EF2-8A66-F431425E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B0B20174-5FB7-48B0-8692-49AC6EFDE2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267328"/>
              </p:ext>
            </p:extLst>
          </p:nvPr>
        </p:nvGraphicFramePr>
        <p:xfrm>
          <a:off x="5578480" y="72693"/>
          <a:ext cx="2250484" cy="1353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8" name="Equation" r:id="rId3" imgW="1904760" imgH="1143000" progId="Equation.DSMT4">
                  <p:embed/>
                </p:oleObj>
              </mc:Choice>
              <mc:Fallback>
                <p:oleObj name="Equation" r:id="rId3" imgW="1904760" imgH="1143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80" y="72693"/>
                        <a:ext cx="2250484" cy="13533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9B579FD-2494-4053-9840-25DBC41C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16B47F8-58CC-457B-8361-B0844E427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xmlns="" id="{9DCAE1F9-7F1F-4232-8E08-0DE8FA9BB9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651402"/>
              </p:ext>
            </p:extLst>
          </p:nvPr>
        </p:nvGraphicFramePr>
        <p:xfrm>
          <a:off x="4005303" y="1629203"/>
          <a:ext cx="1830264" cy="127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9" name="Equation" r:id="rId5" imgW="1612800" imgH="1117440" progId="Equation.DSMT4">
                  <p:embed/>
                </p:oleObj>
              </mc:Choice>
              <mc:Fallback>
                <p:oleObj name="Equation" r:id="rId5" imgW="1612800" imgH="11174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303" y="1629203"/>
                        <a:ext cx="1830264" cy="12732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811BD9-DE83-4624-8D74-A7CF2102A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7AFDCF-D45C-401C-8F11-CF2D131F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xmlns="" id="{03E8DC94-BF82-40AD-8D60-73B923365F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759267"/>
              </p:ext>
            </p:extLst>
          </p:nvPr>
        </p:nvGraphicFramePr>
        <p:xfrm>
          <a:off x="7953986" y="2079731"/>
          <a:ext cx="737438" cy="302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" name="Equation" r:id="rId7" imgW="558720" imgH="228600" progId="Equation.DSMT4">
                  <p:embed/>
                </p:oleObj>
              </mc:Choice>
              <mc:Fallback>
                <p:oleObj name="Equation" r:id="rId7" imgW="558720" imgH="228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986" y="2079731"/>
                        <a:ext cx="737438" cy="3024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8">
            <a:extLst>
              <a:ext uri="{FF2B5EF4-FFF2-40B4-BE49-F238E27FC236}">
                <a16:creationId xmlns:a16="http://schemas.microsoft.com/office/drawing/2014/main" xmlns="" id="{3CB61396-C705-4551-A413-1EA666216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256753"/>
              </p:ext>
            </p:extLst>
          </p:nvPr>
        </p:nvGraphicFramePr>
        <p:xfrm>
          <a:off x="3759403" y="3544446"/>
          <a:ext cx="6663918" cy="2968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" name="Equation" r:id="rId9" imgW="5359320" imgH="2387520" progId="Equation.DSMT4">
                  <p:embed/>
                </p:oleObj>
              </mc:Choice>
              <mc:Fallback>
                <p:oleObj name="Equation" r:id="rId9" imgW="5359320" imgH="2387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59403" y="3544446"/>
                        <a:ext cx="6663918" cy="2968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tângulo 15"/>
              <p:cNvSpPr/>
              <p:nvPr/>
            </p:nvSpPr>
            <p:spPr>
              <a:xfrm>
                <a:off x="2586907" y="4651347"/>
                <a:ext cx="8005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pt-BR" i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16" name="Retângulo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907" y="4651347"/>
                <a:ext cx="800540" cy="369332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941251"/>
              </p:ext>
            </p:extLst>
          </p:nvPr>
        </p:nvGraphicFramePr>
        <p:xfrm>
          <a:off x="2837599" y="381045"/>
          <a:ext cx="1466530" cy="580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" name="Equation" r:id="rId12" imgW="1091880" imgH="431640" progId="Equation.DSMT4">
                  <p:embed/>
                </p:oleObj>
              </mc:Choice>
              <mc:Fallback>
                <p:oleObj name="Equation" r:id="rId12" imgW="1091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37599" y="381045"/>
                        <a:ext cx="1466530" cy="580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Seta para a direita 20"/>
          <p:cNvSpPr/>
          <p:nvPr/>
        </p:nvSpPr>
        <p:spPr>
          <a:xfrm>
            <a:off x="4681572" y="547006"/>
            <a:ext cx="596901" cy="24828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CaixaDeTexto 21"/>
          <p:cNvSpPr txBox="1"/>
          <p:nvPr/>
        </p:nvSpPr>
        <p:spPr>
          <a:xfrm>
            <a:off x="8144309" y="43956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e</a:t>
            </a:r>
            <a:endParaRPr lang="pt-BR" dirty="0"/>
          </a:p>
        </p:txBody>
      </p:sp>
      <p:graphicFrame>
        <p:nvGraphicFramePr>
          <p:cNvPr id="23" name="Objeto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486185"/>
              </p:ext>
            </p:extLst>
          </p:nvPr>
        </p:nvGraphicFramePr>
        <p:xfrm>
          <a:off x="8691424" y="442972"/>
          <a:ext cx="5286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" name="Equation" r:id="rId14" imgW="393480" imgH="228600" progId="Equation.DSMT4">
                  <p:embed/>
                </p:oleObj>
              </mc:Choice>
              <mc:Fallback>
                <p:oleObj name="Equation" r:id="rId14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91424" y="442972"/>
                        <a:ext cx="52863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to 24">
            <a:extLst>
              <a:ext uri="{FF2B5EF4-FFF2-40B4-BE49-F238E27FC236}">
                <a16:creationId xmlns:a16="http://schemas.microsoft.com/office/drawing/2014/main" xmlns="" id="{9DCAE1F9-7F1F-4232-8E08-0DE8FA9BB9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803928"/>
              </p:ext>
            </p:extLst>
          </p:nvPr>
        </p:nvGraphicFramePr>
        <p:xfrm>
          <a:off x="2732846" y="1672029"/>
          <a:ext cx="681263" cy="1142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" name="Equation" r:id="rId16" imgW="545760" imgH="914400" progId="Equation.DSMT4">
                  <p:embed/>
                </p:oleObj>
              </mc:Choice>
              <mc:Fallback>
                <p:oleObj name="Equation" r:id="rId16" imgW="5457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2846" y="1672029"/>
                        <a:ext cx="681263" cy="11428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to 25">
            <a:extLst>
              <a:ext uri="{FF2B5EF4-FFF2-40B4-BE49-F238E27FC236}">
                <a16:creationId xmlns:a16="http://schemas.microsoft.com/office/drawing/2014/main" xmlns="" id="{03E8DC94-BF82-40AD-8D60-73B923365F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984661"/>
              </p:ext>
            </p:extLst>
          </p:nvPr>
        </p:nvGraphicFramePr>
        <p:xfrm>
          <a:off x="6287443" y="1607491"/>
          <a:ext cx="922419" cy="1316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" name="Equation" r:id="rId18" imgW="787320" imgH="1117440" progId="Equation.DSMT4">
                  <p:embed/>
                </p:oleObj>
              </mc:Choice>
              <mc:Fallback>
                <p:oleObj name="Equation" r:id="rId18" imgW="78732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7443" y="1607491"/>
                        <a:ext cx="922419" cy="13167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CaixaDeTexto 26"/>
          <p:cNvSpPr txBox="1"/>
          <p:nvPr/>
        </p:nvSpPr>
        <p:spPr>
          <a:xfrm>
            <a:off x="209550" y="4559014"/>
            <a:ext cx="2619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u="sng" dirty="0"/>
              <a:t>Primeira iteração: </a:t>
            </a:r>
            <a:endParaRPr lang="pt-BR" sz="2400" dirty="0"/>
          </a:p>
        </p:txBody>
      </p:sp>
      <p:cxnSp>
        <p:nvCxnSpPr>
          <p:cNvPr id="31" name="Conector reto 30"/>
          <p:cNvCxnSpPr/>
          <p:nvPr/>
        </p:nvCxnSpPr>
        <p:spPr>
          <a:xfrm>
            <a:off x="2094378" y="3198665"/>
            <a:ext cx="9708217" cy="16545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/>
          <p:nvPr/>
        </p:nvCxnSpPr>
        <p:spPr>
          <a:xfrm flipH="1">
            <a:off x="3581401" y="749359"/>
            <a:ext cx="1924049" cy="858132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de seta reta 38"/>
          <p:cNvCxnSpPr/>
          <p:nvPr/>
        </p:nvCxnSpPr>
        <p:spPr>
          <a:xfrm flipH="1">
            <a:off x="5162550" y="795287"/>
            <a:ext cx="415930" cy="738238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de seta reta 40"/>
          <p:cNvCxnSpPr/>
          <p:nvPr/>
        </p:nvCxnSpPr>
        <p:spPr>
          <a:xfrm>
            <a:off x="6829425" y="1076325"/>
            <a:ext cx="0" cy="45720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de seta reta 42"/>
          <p:cNvCxnSpPr/>
          <p:nvPr/>
        </p:nvCxnSpPr>
        <p:spPr>
          <a:xfrm flipH="1">
            <a:off x="8353425" y="795287"/>
            <a:ext cx="457200" cy="1033513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de seta reta 47"/>
          <p:cNvCxnSpPr/>
          <p:nvPr/>
        </p:nvCxnSpPr>
        <p:spPr>
          <a:xfrm flipV="1">
            <a:off x="6018525" y="3544446"/>
            <a:ext cx="3201536" cy="731379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to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78483"/>
              </p:ext>
            </p:extLst>
          </p:nvPr>
        </p:nvGraphicFramePr>
        <p:xfrm>
          <a:off x="9451114" y="3330557"/>
          <a:ext cx="1504121" cy="427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6" name="Equation" r:id="rId20" imgW="1384200" imgH="393480" progId="Equation.DSMT4">
                  <p:embed/>
                </p:oleObj>
              </mc:Choice>
              <mc:Fallback>
                <p:oleObj name="Equation" r:id="rId20" imgW="1384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51114" y="3330557"/>
                        <a:ext cx="1504121" cy="427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tângulo 53"/>
          <p:cNvSpPr/>
          <p:nvPr/>
        </p:nvSpPr>
        <p:spPr>
          <a:xfrm>
            <a:off x="9451114" y="3330557"/>
            <a:ext cx="1597886" cy="49849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42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61FA51E-C3D0-4EF2-8A66-F431425E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9B579FD-2494-4053-9840-25DBC41C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16B47F8-58CC-457B-8361-B0844E427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811BD9-DE83-4624-8D74-A7CF2102A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7AFDCF-D45C-401C-8F11-CF2D131F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xmlns="" id="{3CB61396-C705-4551-A413-1EA666216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728380"/>
              </p:ext>
            </p:extLst>
          </p:nvPr>
        </p:nvGraphicFramePr>
        <p:xfrm>
          <a:off x="2687445" y="1355048"/>
          <a:ext cx="6302326" cy="944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36" name="Equation" r:id="rId3" imgW="3225600" imgH="482400" progId="Equation.DSMT4">
                  <p:embed/>
                </p:oleObj>
              </mc:Choice>
              <mc:Fallback>
                <p:oleObj name="Equation" r:id="rId3" imgW="32256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7445" y="1355048"/>
                        <a:ext cx="6302326" cy="944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04316"/>
              </p:ext>
            </p:extLst>
          </p:nvPr>
        </p:nvGraphicFramePr>
        <p:xfrm>
          <a:off x="3265482" y="3654424"/>
          <a:ext cx="4670425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37" name="Equation" r:id="rId5" imgW="2565360" imgH="939600" progId="Equation.DSMT4">
                  <p:embed/>
                </p:oleObj>
              </mc:Choice>
              <mc:Fallback>
                <p:oleObj name="Equation" r:id="rId5" imgW="256536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65482" y="3654424"/>
                        <a:ext cx="4670425" cy="171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tângulo 15"/>
          <p:cNvSpPr/>
          <p:nvPr/>
        </p:nvSpPr>
        <p:spPr>
          <a:xfrm>
            <a:off x="761229" y="334851"/>
            <a:ext cx="5008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u="sng" dirty="0"/>
              <a:t>Primeira iteração (continuação): </a:t>
            </a:r>
          </a:p>
        </p:txBody>
      </p:sp>
      <p:sp>
        <p:nvSpPr>
          <p:cNvPr id="18" name="Seta para baixo 17"/>
          <p:cNvSpPr/>
          <p:nvPr/>
        </p:nvSpPr>
        <p:spPr>
          <a:xfrm>
            <a:off x="5682889" y="2543136"/>
            <a:ext cx="413111" cy="754112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3" name="Objeto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680321"/>
              </p:ext>
            </p:extLst>
          </p:nvPr>
        </p:nvGraphicFramePr>
        <p:xfrm>
          <a:off x="8694496" y="3551228"/>
          <a:ext cx="1504121" cy="427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38" name="Equation" r:id="rId7" imgW="1384200" imgH="393480" progId="Equation.DSMT4">
                  <p:embed/>
                </p:oleObj>
              </mc:Choice>
              <mc:Fallback>
                <p:oleObj name="Equation" r:id="rId7" imgW="1384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94496" y="3551228"/>
                        <a:ext cx="1504121" cy="427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tângulo 14"/>
          <p:cNvSpPr/>
          <p:nvPr/>
        </p:nvSpPr>
        <p:spPr>
          <a:xfrm>
            <a:off x="8694496" y="3551228"/>
            <a:ext cx="1597886" cy="49849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" name="Conector de seta reta 2"/>
          <p:cNvCxnSpPr/>
          <p:nvPr/>
        </p:nvCxnSpPr>
        <p:spPr>
          <a:xfrm>
            <a:off x="7191375" y="3800475"/>
            <a:ext cx="1409700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5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61FA51E-C3D0-4EF2-8A66-F431425E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9B579FD-2494-4053-9840-25DBC41C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16B47F8-58CC-457B-8361-B0844E427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811BD9-DE83-4624-8D74-A7CF2102A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7AFDCF-D45C-401C-8F11-CF2D131F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xmlns="" id="{3CB61396-C705-4551-A413-1EA666216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578777"/>
              </p:ext>
            </p:extLst>
          </p:nvPr>
        </p:nvGraphicFramePr>
        <p:xfrm>
          <a:off x="2724150" y="1092200"/>
          <a:ext cx="63627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2" name="Equation" r:id="rId3" imgW="2831760" imgH="228600" progId="Equation.DSMT4">
                  <p:embed/>
                </p:oleObj>
              </mc:Choice>
              <mc:Fallback>
                <p:oleObj name="Equation" r:id="rId3" imgW="2831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24150" y="1092200"/>
                        <a:ext cx="6362700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962512"/>
              </p:ext>
            </p:extLst>
          </p:nvPr>
        </p:nvGraphicFramePr>
        <p:xfrm>
          <a:off x="1565705" y="2588640"/>
          <a:ext cx="10056485" cy="2348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3" name="Equation" r:id="rId5" imgW="5054400" imgH="1180800" progId="Equation.DSMT4">
                  <p:embed/>
                </p:oleObj>
              </mc:Choice>
              <mc:Fallback>
                <p:oleObj name="Equation" r:id="rId5" imgW="5054400" imgH="1180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5705" y="2588640"/>
                        <a:ext cx="10056485" cy="2348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Conector reto 17"/>
          <p:cNvCxnSpPr/>
          <p:nvPr/>
        </p:nvCxnSpPr>
        <p:spPr>
          <a:xfrm flipV="1">
            <a:off x="3299887" y="4180455"/>
            <a:ext cx="3617541" cy="25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20" name="Objeto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550498"/>
              </p:ext>
            </p:extLst>
          </p:nvPr>
        </p:nvGraphicFramePr>
        <p:xfrm>
          <a:off x="3407509" y="6091707"/>
          <a:ext cx="4662806" cy="407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4" name="Equation" r:id="rId7" imgW="2044440" imgH="177480" progId="Equation.DSMT4">
                  <p:embed/>
                </p:oleObj>
              </mc:Choice>
              <mc:Fallback>
                <p:oleObj name="Equation" r:id="rId7" imgW="20444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07509" y="6091707"/>
                        <a:ext cx="4662806" cy="407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tângulo 16"/>
          <p:cNvSpPr/>
          <p:nvPr/>
        </p:nvSpPr>
        <p:spPr>
          <a:xfrm>
            <a:off x="1043591" y="317764"/>
            <a:ext cx="5052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u="sng" dirty="0"/>
              <a:t>Primeira iteração (continuação): </a:t>
            </a:r>
          </a:p>
        </p:txBody>
      </p:sp>
      <p:sp>
        <p:nvSpPr>
          <p:cNvPr id="21" name="Seta para baixo 20"/>
          <p:cNvSpPr/>
          <p:nvPr/>
        </p:nvSpPr>
        <p:spPr>
          <a:xfrm>
            <a:off x="5354165" y="1812421"/>
            <a:ext cx="384747" cy="622954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Seta para baixo 21"/>
          <p:cNvSpPr/>
          <p:nvPr/>
        </p:nvSpPr>
        <p:spPr>
          <a:xfrm>
            <a:off x="5354165" y="5067669"/>
            <a:ext cx="413111" cy="754112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03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61FA51E-C3D0-4EF2-8A66-F431425E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9B579FD-2494-4053-9840-25DBC41C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16B47F8-58CC-457B-8361-B0844E427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811BD9-DE83-4624-8D74-A7CF2102A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7AFDCF-D45C-401C-8F11-CF2D131F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xmlns="" id="{3CB61396-C705-4551-A413-1EA666216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49757"/>
              </p:ext>
            </p:extLst>
          </p:nvPr>
        </p:nvGraphicFramePr>
        <p:xfrm>
          <a:off x="1690113" y="1642671"/>
          <a:ext cx="7905617" cy="47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9" name="Equation" r:id="rId3" imgW="5257800" imgH="317160" progId="Equation.DSMT4">
                  <p:embed/>
                </p:oleObj>
              </mc:Choice>
              <mc:Fallback>
                <p:oleObj name="Equation" r:id="rId3" imgW="525780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0113" y="1642671"/>
                        <a:ext cx="7905617" cy="47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to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431782"/>
              </p:ext>
            </p:extLst>
          </p:nvPr>
        </p:nvGraphicFramePr>
        <p:xfrm>
          <a:off x="4509235" y="818862"/>
          <a:ext cx="1904443" cy="379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0" name="Equation" r:id="rId5" imgW="1143000" imgH="228600" progId="Equation.DSMT4">
                  <p:embed/>
                </p:oleObj>
              </mc:Choice>
              <mc:Fallback>
                <p:oleObj name="Equation" r:id="rId5" imgW="11430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9235" y="818862"/>
                        <a:ext cx="1904443" cy="3791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tângulo 15"/>
          <p:cNvSpPr/>
          <p:nvPr/>
        </p:nvSpPr>
        <p:spPr>
          <a:xfrm>
            <a:off x="514187" y="189596"/>
            <a:ext cx="59984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u="sng" dirty="0"/>
              <a:t>Segunda iteração: (retorna ao passo 2) </a:t>
            </a:r>
          </a:p>
        </p:txBody>
      </p:sp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818247"/>
              </p:ext>
            </p:extLst>
          </p:nvPr>
        </p:nvGraphicFramePr>
        <p:xfrm>
          <a:off x="1939846" y="2454304"/>
          <a:ext cx="7380288" cy="303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1" name="Equation" r:id="rId7" imgW="4673520" imgH="1917360" progId="Equation.DSMT4">
                  <p:embed/>
                </p:oleObj>
              </mc:Choice>
              <mc:Fallback>
                <p:oleObj name="Equation" r:id="rId7" imgW="4673520" imgH="1917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39846" y="2454304"/>
                        <a:ext cx="7380288" cy="303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to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653894"/>
              </p:ext>
            </p:extLst>
          </p:nvPr>
        </p:nvGraphicFramePr>
        <p:xfrm>
          <a:off x="3589338" y="5878513"/>
          <a:ext cx="3217862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2" name="Equation" r:id="rId9" imgW="1841400" imgH="419040" progId="Equation.DSMT4">
                  <p:embed/>
                </p:oleObj>
              </mc:Choice>
              <mc:Fallback>
                <p:oleObj name="Equation" r:id="rId9" imgW="18414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89338" y="5878513"/>
                        <a:ext cx="3217862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Seta para baixo 20"/>
          <p:cNvSpPr/>
          <p:nvPr/>
        </p:nvSpPr>
        <p:spPr>
          <a:xfrm>
            <a:off x="5319604" y="1216468"/>
            <a:ext cx="337068" cy="428969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Seta para baixo 21"/>
          <p:cNvSpPr/>
          <p:nvPr/>
        </p:nvSpPr>
        <p:spPr>
          <a:xfrm>
            <a:off x="5319604" y="2192165"/>
            <a:ext cx="337068" cy="428969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Seta para baixo 22"/>
          <p:cNvSpPr/>
          <p:nvPr/>
        </p:nvSpPr>
        <p:spPr>
          <a:xfrm>
            <a:off x="5292922" y="5267405"/>
            <a:ext cx="337068" cy="428969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84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61FA51E-C3D0-4EF2-8A66-F431425E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9B579FD-2494-4053-9840-25DBC41C8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716B47F8-58CC-457B-8361-B0844E427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811BD9-DE83-4624-8D74-A7CF2102A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87AFDCF-D45C-401C-8F11-CF2D131F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xmlns="" id="{3CB61396-C705-4551-A413-1EA666216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302028"/>
              </p:ext>
            </p:extLst>
          </p:nvPr>
        </p:nvGraphicFramePr>
        <p:xfrm>
          <a:off x="1671033" y="1087266"/>
          <a:ext cx="794702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5" name="Equation" r:id="rId3" imgW="5346360" imgH="660240" progId="Equation.DSMT4">
                  <p:embed/>
                </p:oleObj>
              </mc:Choice>
              <mc:Fallback>
                <p:oleObj name="Equation" r:id="rId3" imgW="534636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1033" y="1087266"/>
                        <a:ext cx="794702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479804"/>
              </p:ext>
            </p:extLst>
          </p:nvPr>
        </p:nvGraphicFramePr>
        <p:xfrm>
          <a:off x="1671033" y="2852984"/>
          <a:ext cx="7045325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6" name="Equation" r:id="rId5" imgW="5346360" imgH="1117440" progId="Equation.DSMT4">
                  <p:embed/>
                </p:oleObj>
              </mc:Choice>
              <mc:Fallback>
                <p:oleObj name="Equation" r:id="rId5" imgW="5346360" imgH="1117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1033" y="2852984"/>
                        <a:ext cx="7045325" cy="147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tângulo 17"/>
          <p:cNvSpPr/>
          <p:nvPr/>
        </p:nvSpPr>
        <p:spPr>
          <a:xfrm>
            <a:off x="963956" y="307951"/>
            <a:ext cx="5061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u="sng" dirty="0"/>
              <a:t>Segunda iteração (continuação): </a:t>
            </a:r>
          </a:p>
        </p:txBody>
      </p:sp>
      <p:sp>
        <p:nvSpPr>
          <p:cNvPr id="19" name="Seta para baixo 18"/>
          <p:cNvSpPr/>
          <p:nvPr/>
        </p:nvSpPr>
        <p:spPr>
          <a:xfrm>
            <a:off x="5476011" y="2253464"/>
            <a:ext cx="337068" cy="428969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Seta para baixo 19"/>
          <p:cNvSpPr/>
          <p:nvPr/>
        </p:nvSpPr>
        <p:spPr>
          <a:xfrm>
            <a:off x="5476011" y="4496735"/>
            <a:ext cx="337068" cy="428969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1" name="Objeto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018158"/>
              </p:ext>
            </p:extLst>
          </p:nvPr>
        </p:nvGraphicFramePr>
        <p:xfrm>
          <a:off x="3494905" y="5096255"/>
          <a:ext cx="409733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7" name="Equation" r:id="rId7" imgW="2450880" imgH="228600" progId="Equation.DSMT4">
                  <p:embed/>
                </p:oleObj>
              </mc:Choice>
              <mc:Fallback>
                <p:oleObj name="Equation" r:id="rId7" imgW="2450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4905" y="5096255"/>
                        <a:ext cx="4097337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aixaDeTexto 21"/>
          <p:cNvSpPr txBox="1"/>
          <p:nvPr/>
        </p:nvSpPr>
        <p:spPr>
          <a:xfrm>
            <a:off x="1051469" y="5848804"/>
            <a:ext cx="9828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u="sng" dirty="0" smtClean="0"/>
              <a:t>Conclusão</a:t>
            </a:r>
            <a:r>
              <a:rPr lang="pt-BR" sz="2000" dirty="0" smtClean="0"/>
              <a:t>: Matriz tem </a:t>
            </a:r>
            <a:r>
              <a:rPr lang="pt-BR" sz="2000" b="1" dirty="0" err="1" smtClean="0"/>
              <a:t>rank</a:t>
            </a:r>
            <a:r>
              <a:rPr lang="pt-BR" sz="2000" b="1" dirty="0" smtClean="0"/>
              <a:t> completo</a:t>
            </a:r>
            <a:r>
              <a:rPr lang="pt-BR" sz="2000" dirty="0" smtClean="0"/>
              <a:t>, portanto o ORC é satisfeito e o </a:t>
            </a:r>
            <a:r>
              <a:rPr lang="pt-BR" sz="2000" b="1" dirty="0" smtClean="0"/>
              <a:t>sistema é observável</a:t>
            </a:r>
            <a:r>
              <a:rPr lang="pt-BR" sz="2000" dirty="0" smtClean="0"/>
              <a:t>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55904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E730614-484B-4372-AB94-B46124A9B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966" y="588682"/>
            <a:ext cx="10515600" cy="1325563"/>
          </a:xfrm>
        </p:spPr>
        <p:txBody>
          <a:bodyPr/>
          <a:lstStyle/>
          <a:p>
            <a:r>
              <a:rPr lang="pt-BR" dirty="0"/>
              <a:t>OBSERVABILIDADE ALGÉBRICA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80C36932-DF91-42DF-B300-90ED1CB50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Uma abordagem alternativa à observabilidade baseada na álgebra diferencial também foi estabelecida. </a:t>
            </a:r>
          </a:p>
          <a:p>
            <a:r>
              <a:rPr lang="pt-BR" sz="2400" dirty="0"/>
              <a:t>Esta abordagem que é referida na literatura como </a:t>
            </a:r>
            <a:r>
              <a:rPr lang="pt-BR" sz="2400" b="1" dirty="0"/>
              <a:t>observabilidade algébrica</a:t>
            </a:r>
            <a:r>
              <a:rPr lang="pt-BR" sz="2400" dirty="0"/>
              <a:t> é aplicável a sistemas onde as funções      e       na Equação (2) são funções racionais de       e      da forma:   </a:t>
            </a:r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onde                      são funções polinomiais. Métodos de observabilidade algébrica usam ferramentas de álgebra diferencial [28], como campos diferenciais.          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2DCEEF1-AD93-4607-ACB5-4ECFA2781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F82207AE-733B-4633-956D-F16644F5BC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176767"/>
              </p:ext>
            </p:extLst>
          </p:nvPr>
        </p:nvGraphicFramePr>
        <p:xfrm>
          <a:off x="5707768" y="3002080"/>
          <a:ext cx="330637" cy="280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" name="Equation" r:id="rId3" imgW="114201" imgH="139579" progId="Equation.DSMT4">
                  <p:embed/>
                </p:oleObj>
              </mc:Choice>
              <mc:Fallback>
                <p:oleObj name="Equation" r:id="rId3" imgW="114201" imgH="139579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7768" y="3002080"/>
                        <a:ext cx="330637" cy="2806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F5AD2FDE-CFFE-4BB6-BA58-283686E6F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xmlns="" id="{B2BA8D7B-DCC5-43BA-A85B-FEF37E638C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809994"/>
              </p:ext>
            </p:extLst>
          </p:nvPr>
        </p:nvGraphicFramePr>
        <p:xfrm>
          <a:off x="6324145" y="2971159"/>
          <a:ext cx="180129" cy="342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4" name="Equation" r:id="rId5" imgW="126725" imgH="177415" progId="Equation.DSMT4">
                  <p:embed/>
                </p:oleObj>
              </mc:Choice>
              <mc:Fallback>
                <p:oleObj name="Equation" r:id="rId5" imgW="126725" imgH="177415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145" y="2971159"/>
                        <a:ext cx="180129" cy="3424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5822A1AF-5590-4505-8298-313F4219F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xmlns="" id="{1582F626-24EB-4F74-AE18-4A9CF5846A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854759"/>
              </p:ext>
            </p:extLst>
          </p:nvPr>
        </p:nvGraphicFramePr>
        <p:xfrm>
          <a:off x="1596787" y="3313633"/>
          <a:ext cx="271861" cy="313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5" name="Equation" r:id="rId7" imgW="126720" imgH="139680" progId="Equation.DSMT4">
                  <p:embed/>
                </p:oleObj>
              </mc:Choice>
              <mc:Fallback>
                <p:oleObj name="Equation" r:id="rId7" imgW="126720" imgH="1396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6787" y="3313633"/>
                        <a:ext cx="271861" cy="3136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:a16="http://schemas.microsoft.com/office/drawing/2014/main" xmlns="" id="{53AC69E1-602D-4E3A-8CE8-C9F91561B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xmlns="" id="{08FC5F2E-F6A5-4770-956D-1DA2B766E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158784"/>
              </p:ext>
            </p:extLst>
          </p:nvPr>
        </p:nvGraphicFramePr>
        <p:xfrm>
          <a:off x="2154388" y="3317045"/>
          <a:ext cx="289556" cy="334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6" name="Equation" r:id="rId9" imgW="126835" imgH="139518" progId="Equation.DSMT4">
                  <p:embed/>
                </p:oleObj>
              </mc:Choice>
              <mc:Fallback>
                <p:oleObj name="Equation" r:id="rId9" imgW="126835" imgH="139518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4388" y="3317045"/>
                        <a:ext cx="289556" cy="3341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>
            <a:extLst>
              <a:ext uri="{FF2B5EF4-FFF2-40B4-BE49-F238E27FC236}">
                <a16:creationId xmlns:a16="http://schemas.microsoft.com/office/drawing/2014/main" xmlns="" id="{ADB71C9B-1E16-4632-9889-7C9C9D6D3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xmlns="" id="{F6D2F5A6-69E9-4EAE-9050-18DB1B5975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16094"/>
              </p:ext>
            </p:extLst>
          </p:nvPr>
        </p:nvGraphicFramePr>
        <p:xfrm>
          <a:off x="3013204" y="4001294"/>
          <a:ext cx="5719763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7" name="Equation" r:id="rId11" imgW="3149280" imgH="469800" progId="Equation.DSMT4">
                  <p:embed/>
                </p:oleObj>
              </mc:Choice>
              <mc:Fallback>
                <p:oleObj name="Equation" r:id="rId11" imgW="3149280" imgH="469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3204" y="4001294"/>
                        <a:ext cx="5719763" cy="820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360F105A-A520-4285-B40D-9B706322E685}"/>
              </a:ext>
            </a:extLst>
          </p:cNvPr>
          <p:cNvSpPr txBox="1"/>
          <p:nvPr/>
        </p:nvSpPr>
        <p:spPr>
          <a:xfrm>
            <a:off x="9780330" y="4001294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(7)</a:t>
            </a:r>
          </a:p>
        </p:txBody>
      </p:sp>
      <p:sp>
        <p:nvSpPr>
          <p:cNvPr id="15" name="Rectangle 12">
            <a:extLst>
              <a:ext uri="{FF2B5EF4-FFF2-40B4-BE49-F238E27FC236}">
                <a16:creationId xmlns:a16="http://schemas.microsoft.com/office/drawing/2014/main" xmlns="" id="{F62A45F4-2D42-42FA-B32C-B82030364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6" name="Objeto 15">
            <a:extLst>
              <a:ext uri="{FF2B5EF4-FFF2-40B4-BE49-F238E27FC236}">
                <a16:creationId xmlns:a16="http://schemas.microsoft.com/office/drawing/2014/main" xmlns="" id="{C6C7A7A4-8E98-4DFB-9C2B-F5A83DE5F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93698"/>
              </p:ext>
            </p:extLst>
          </p:nvPr>
        </p:nvGraphicFramePr>
        <p:xfrm>
          <a:off x="1744663" y="5056188"/>
          <a:ext cx="14636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8" name="Equation" r:id="rId13" imgW="825480" imgH="241200" progId="Equation.DSMT4">
                  <p:embed/>
                </p:oleObj>
              </mc:Choice>
              <mc:Fallback>
                <p:oleObj name="Equation" r:id="rId13" imgW="825480" imgH="241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4663" y="5056188"/>
                        <a:ext cx="1463675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526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52AA2C0-4E16-495F-A128-0335CD804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5F1D85DF-7C5D-4EE1-AB66-CE78642F6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pt-BR" sz="2000" dirty="0"/>
              <a:t>Um sistema linear de três DOF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r>
              <a:rPr lang="pt-BR" sz="2000" dirty="0"/>
              <a:t>O deslocamento, velocidade e aceleração da massa são denotados como:</a:t>
            </a:r>
          </a:p>
          <a:p>
            <a:r>
              <a:rPr lang="pt-BR" sz="2000" dirty="0"/>
              <a:t>Os termos       e        são as quantidades a serem identificadas.</a:t>
            </a:r>
          </a:p>
          <a:p>
            <a:r>
              <a:rPr lang="pt-BR" sz="2000" dirty="0"/>
              <a:t>É assumido que somente a força          é aplicado para o cenário de força </a:t>
            </a:r>
            <a:r>
              <a:rPr lang="pt-BR" sz="2000" i="1" dirty="0"/>
              <a:t>j</a:t>
            </a:r>
            <a:r>
              <a:rPr lang="pt-BR" sz="2000" dirty="0"/>
              <a:t> com          , para </a:t>
            </a:r>
          </a:p>
          <a:p>
            <a:r>
              <a:rPr lang="pt-BR" sz="2000" dirty="0"/>
              <a:t>Será também assumido que os deslocamentos são observados, levando aos seguintes cenários de observação:    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4EAE645A-BD96-40E2-A7AE-002078973C6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056" y="2068058"/>
            <a:ext cx="5062649" cy="1708812"/>
          </a:xfrm>
          <a:prstGeom prst="rect">
            <a:avLst/>
          </a:prstGeom>
          <a:noFill/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176E2920-6C5A-403C-B8B2-094A2E559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xmlns="" id="{26280C10-9A68-4749-8C5B-6D86C619E8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507275"/>
              </p:ext>
            </p:extLst>
          </p:nvPr>
        </p:nvGraphicFramePr>
        <p:xfrm>
          <a:off x="8865705" y="3995697"/>
          <a:ext cx="1073425" cy="518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2" name="Equation" r:id="rId4" imgW="482400" imgH="228600" progId="Equation.DSMT4">
                  <p:embed/>
                </p:oleObj>
              </mc:Choice>
              <mc:Fallback>
                <p:oleObj name="Equation" r:id="rId4" imgW="4824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65705" y="3995697"/>
                        <a:ext cx="1073425" cy="5186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AAC534DA-E9D9-495E-89BF-D2415D6A2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xmlns="" id="{EEED051E-94C0-4AA5-BA21-61C622A4A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962626"/>
              </p:ext>
            </p:extLst>
          </p:nvPr>
        </p:nvGraphicFramePr>
        <p:xfrm>
          <a:off x="2252870" y="4469914"/>
          <a:ext cx="291548" cy="466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3" name="Equation" r:id="rId6" imgW="139700" imgH="228600" progId="Equation.DSMT4">
                  <p:embed/>
                </p:oleObj>
              </mc:Choice>
              <mc:Fallback>
                <p:oleObj name="Equation" r:id="rId6" imgW="1397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2870" y="4469914"/>
                        <a:ext cx="291548" cy="4664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14268B52-78F8-4CBE-BC9B-4BBE04EC3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xmlns="" id="{BD9C418C-BC7A-4A45-B575-359215ED9A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526200"/>
              </p:ext>
            </p:extLst>
          </p:nvPr>
        </p:nvGraphicFramePr>
        <p:xfrm>
          <a:off x="2832654" y="4502277"/>
          <a:ext cx="318052" cy="4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4" name="Equation" r:id="rId8" imgW="177646" imgH="228402" progId="Equation.DSMT4">
                  <p:embed/>
                </p:oleObj>
              </mc:Choice>
              <mc:Fallback>
                <p:oleObj name="Equation" r:id="rId8" imgW="177646" imgH="228402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654" y="4502277"/>
                        <a:ext cx="318052" cy="401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>
            <a:extLst>
              <a:ext uri="{FF2B5EF4-FFF2-40B4-BE49-F238E27FC236}">
                <a16:creationId xmlns:a16="http://schemas.microsoft.com/office/drawing/2014/main" xmlns="" id="{A1FAF6FF-69ED-41C0-8F7A-BDF9389A5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xmlns="" id="{DF32F748-138C-4A56-BA3D-85CEA1E770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181521"/>
              </p:ext>
            </p:extLst>
          </p:nvPr>
        </p:nvGraphicFramePr>
        <p:xfrm>
          <a:off x="4625009" y="4904027"/>
          <a:ext cx="291548" cy="444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5" name="Equation" r:id="rId10" imgW="177646" imgH="241091" progId="Equation.DSMT4">
                  <p:embed/>
                </p:oleObj>
              </mc:Choice>
              <mc:Fallback>
                <p:oleObj name="Equation" r:id="rId10" imgW="177646" imgH="2410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009" y="4904027"/>
                        <a:ext cx="291548" cy="444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1">
            <a:extLst>
              <a:ext uri="{FF2B5EF4-FFF2-40B4-BE49-F238E27FC236}">
                <a16:creationId xmlns:a16="http://schemas.microsoft.com/office/drawing/2014/main" xmlns="" id="{75372283-CD34-42F3-BC47-6D7A02F5F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xmlns="" id="{31FCAF38-C737-4F4E-867A-5E96DEFCB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763826"/>
              </p:ext>
            </p:extLst>
          </p:nvPr>
        </p:nvGraphicFramePr>
        <p:xfrm>
          <a:off x="9269688" y="4982504"/>
          <a:ext cx="459645" cy="34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6" name="Equation" r:id="rId12" imgW="406224" imgH="228501" progId="Equation.DSMT4">
                  <p:embed/>
                </p:oleObj>
              </mc:Choice>
              <mc:Fallback>
                <p:oleObj name="Equation" r:id="rId12" imgW="406224" imgH="22850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9688" y="4982504"/>
                        <a:ext cx="459645" cy="341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3">
            <a:extLst>
              <a:ext uri="{FF2B5EF4-FFF2-40B4-BE49-F238E27FC236}">
                <a16:creationId xmlns:a16="http://schemas.microsoft.com/office/drawing/2014/main" xmlns="" id="{1B09FAB6-8225-4C23-86A5-7F222054B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xmlns="" id="{014609C3-0497-4D20-BBA3-8CD9BC00C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883554"/>
              </p:ext>
            </p:extLst>
          </p:nvPr>
        </p:nvGraphicFramePr>
        <p:xfrm>
          <a:off x="10429460" y="5014477"/>
          <a:ext cx="424070" cy="277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7" name="Equation" r:id="rId14" imgW="317225" imgH="190335" progId="Equation.DSMT4">
                  <p:embed/>
                </p:oleObj>
              </mc:Choice>
              <mc:Fallback>
                <p:oleObj name="Equation" r:id="rId14" imgW="317225" imgH="190335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460" y="5014477"/>
                        <a:ext cx="424070" cy="2778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5">
            <a:extLst>
              <a:ext uri="{FF2B5EF4-FFF2-40B4-BE49-F238E27FC236}">
                <a16:creationId xmlns:a16="http://schemas.microsoft.com/office/drawing/2014/main" xmlns="" id="{D4DBBEC3-734D-4386-9298-EF461103F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xmlns="" id="{B43C2515-CA1F-415A-9550-4886AAB318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01316"/>
              </p:ext>
            </p:extLst>
          </p:nvPr>
        </p:nvGraphicFramePr>
        <p:xfrm>
          <a:off x="3462093" y="5841534"/>
          <a:ext cx="5403612" cy="480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8" name="Equation" r:id="rId16" imgW="3098800" imgH="228600" progId="Equation.DSMT4">
                  <p:embed/>
                </p:oleObj>
              </mc:Choice>
              <mc:Fallback>
                <p:oleObj name="Equation" r:id="rId16" imgW="3098800" imgH="228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2093" y="5841534"/>
                        <a:ext cx="5403612" cy="4806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tângulo 19">
            <a:extLst>
              <a:ext uri="{FF2B5EF4-FFF2-40B4-BE49-F238E27FC236}">
                <a16:creationId xmlns:a16="http://schemas.microsoft.com/office/drawing/2014/main" xmlns="" id="{FE67BD75-9FB4-41EA-8554-49E962722A01}"/>
              </a:ext>
            </a:extLst>
          </p:cNvPr>
          <p:cNvSpPr/>
          <p:nvPr/>
        </p:nvSpPr>
        <p:spPr>
          <a:xfrm>
            <a:off x="993913" y="6426359"/>
            <a:ext cx="80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latin typeface="Arial" panose="020B0604020202020204" pitchFamily="34" charset="0"/>
                <a:ea typeface="Calibri" panose="020F0502020204030204" pitchFamily="34" charset="0"/>
              </a:rPr>
              <a:t>onde Y é uma coleção de diferentes vetores de observação.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0617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225" y="38637"/>
            <a:ext cx="2123941" cy="1325563"/>
          </a:xfrm>
        </p:spPr>
        <p:txBody>
          <a:bodyPr/>
          <a:lstStyle/>
          <a:p>
            <a:r>
              <a:rPr lang="pt-BR" dirty="0" smtClean="0"/>
              <a:t>Exemplo </a:t>
            </a:r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4EAE645A-BD96-40E2-A7AE-002078973C6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51" y="81805"/>
            <a:ext cx="5340943" cy="1960949"/>
          </a:xfrm>
          <a:prstGeom prst="rect">
            <a:avLst/>
          </a:prstGeom>
          <a:noFill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6052" y="2042754"/>
            <a:ext cx="5692461" cy="1979986"/>
          </a:xfrm>
          <a:prstGeom prst="rect">
            <a:avLst/>
          </a:prstGeom>
        </p:spPr>
      </p:pic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615554"/>
              </p:ext>
            </p:extLst>
          </p:nvPr>
        </p:nvGraphicFramePr>
        <p:xfrm>
          <a:off x="566671" y="4386337"/>
          <a:ext cx="5665608" cy="1597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3" name="Equation" r:id="rId5" imgW="2882880" imgH="812520" progId="Equation.DSMT4">
                  <p:embed/>
                </p:oleObj>
              </mc:Choice>
              <mc:Fallback>
                <p:oleObj name="Equation" r:id="rId5" imgW="288288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6671" y="4386337"/>
                        <a:ext cx="5665608" cy="1597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318396"/>
              </p:ext>
            </p:extLst>
          </p:nvPr>
        </p:nvGraphicFramePr>
        <p:xfrm>
          <a:off x="7831138" y="4108450"/>
          <a:ext cx="4148137" cy="254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64" name="Equation" r:id="rId7" imgW="2361960" imgH="1447560" progId="Equation.DSMT4">
                  <p:embed/>
                </p:oleObj>
              </mc:Choice>
              <mc:Fallback>
                <p:oleObj name="Equation" r:id="rId7" imgW="2361960" imgH="1447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31138" y="4108450"/>
                        <a:ext cx="4148137" cy="254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eta para a direita 8"/>
          <p:cNvSpPr/>
          <p:nvPr/>
        </p:nvSpPr>
        <p:spPr>
          <a:xfrm>
            <a:off x="6536658" y="4942697"/>
            <a:ext cx="978408" cy="48463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15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273A7827-884F-47B3-B25F-FBA2EA4D4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944" y="79544"/>
            <a:ext cx="10515600" cy="657485"/>
          </a:xfrm>
        </p:spPr>
        <p:txBody>
          <a:bodyPr>
            <a:normAutofit/>
          </a:bodyPr>
          <a:lstStyle/>
          <a:p>
            <a:r>
              <a:rPr lang="pt-BR" sz="2000" dirty="0"/>
              <a:t>Levando em consideração que os parâmetros       </a:t>
            </a:r>
            <a:r>
              <a:rPr lang="pt-BR" sz="2000" dirty="0" smtClean="0"/>
              <a:t>e        são </a:t>
            </a:r>
            <a:r>
              <a:rPr lang="pt-BR" sz="2000" dirty="0"/>
              <a:t>invariantes no </a:t>
            </a:r>
            <a:r>
              <a:rPr lang="pt-BR" sz="2000" dirty="0" smtClean="0"/>
              <a:t>tempo. </a:t>
            </a:r>
            <a:endParaRPr lang="pt-BR" sz="2000" dirty="0"/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xmlns="" id="{8A9B9FB9-6F97-47FF-AE22-0447BCAEB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310649"/>
              </p:ext>
            </p:extLst>
          </p:nvPr>
        </p:nvGraphicFramePr>
        <p:xfrm>
          <a:off x="5440690" y="22998"/>
          <a:ext cx="291548" cy="466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7" name="Equation" r:id="rId3" imgW="139700" imgH="228600" progId="Equation.DSMT4">
                  <p:embed/>
                </p:oleObj>
              </mc:Choice>
              <mc:Fallback>
                <p:oleObj name="Equation" r:id="rId3" imgW="139700" imgH="228600" progId="Equation.DSMT4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xmlns="" id="{8A9B9FB9-6F97-47FF-AE22-0447BCAEB9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690" y="22998"/>
                        <a:ext cx="291548" cy="4664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058B5E3B-FC07-4217-B600-6F1A7A87D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977173"/>
              </p:ext>
            </p:extLst>
          </p:nvPr>
        </p:nvGraphicFramePr>
        <p:xfrm>
          <a:off x="5936974" y="43892"/>
          <a:ext cx="318052" cy="4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8" name="Equation" r:id="rId5" imgW="177646" imgH="228402" progId="Equation.DSMT4">
                  <p:embed/>
                </p:oleObj>
              </mc:Choice>
              <mc:Fallback>
                <p:oleObj name="Equation" r:id="rId5" imgW="177646" imgH="228402" progId="Equation.DSMT4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xmlns="" id="{058B5E3B-FC07-4217-B600-6F1A7A87DA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6974" y="43892"/>
                        <a:ext cx="318052" cy="401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xmlns="" id="{EA3FB701-06FD-46F4-90B7-A95108E7B8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173017"/>
              </p:ext>
            </p:extLst>
          </p:nvPr>
        </p:nvGraphicFramePr>
        <p:xfrm>
          <a:off x="307439" y="1293033"/>
          <a:ext cx="4094885" cy="3919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9" name="Equation" r:id="rId7" imgW="2895480" imgH="2768400" progId="Equation.DSMT4">
                  <p:embed/>
                </p:oleObj>
              </mc:Choice>
              <mc:Fallback>
                <p:oleObj name="Equation" r:id="rId7" imgW="2895480" imgH="2768400" progId="Equation.DSMT4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xmlns="" id="{EA3FB701-06FD-46F4-90B7-A95108E7B8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439" y="1293033"/>
                        <a:ext cx="4094885" cy="39197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775E6A4B-2FB9-4AD1-9BCD-B5A9D12D6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xmlns="" id="{649FC8C5-9FD8-4264-9E85-B0BECD620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54931"/>
              </p:ext>
            </p:extLst>
          </p:nvPr>
        </p:nvGraphicFramePr>
        <p:xfrm>
          <a:off x="4188663" y="5846033"/>
          <a:ext cx="832144" cy="29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0" name="Equation" r:id="rId9" imgW="571252" imgH="203112" progId="Equation.DSMT4">
                  <p:embed/>
                </p:oleObj>
              </mc:Choice>
              <mc:Fallback>
                <p:oleObj name="Equation" r:id="rId9" imgW="571252" imgH="203112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8663" y="5846033"/>
                        <a:ext cx="832144" cy="291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:a16="http://schemas.microsoft.com/office/drawing/2014/main" xmlns="" id="{0C0A8123-B32F-4518-A7A9-D60FBFC4D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xmlns="" id="{B43C2515-CA1F-415A-9550-4886AAB318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718122"/>
              </p:ext>
            </p:extLst>
          </p:nvPr>
        </p:nvGraphicFramePr>
        <p:xfrm>
          <a:off x="2425677" y="6225425"/>
          <a:ext cx="4248150" cy="377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1" name="Equation" r:id="rId11" imgW="3098800" imgH="228600" progId="Equation.DSMT4">
                  <p:embed/>
                </p:oleObj>
              </mc:Choice>
              <mc:Fallback>
                <p:oleObj name="Equation" r:id="rId11" imgW="30988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677" y="6225425"/>
                        <a:ext cx="4248150" cy="3779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to 15">
            <a:extLst>
              <a:ext uri="{FF2B5EF4-FFF2-40B4-BE49-F238E27FC236}">
                <a16:creationId xmlns:a16="http://schemas.microsoft.com/office/drawing/2014/main" xmlns="" id="{341EEA61-8007-4861-994E-B60F024798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915377"/>
              </p:ext>
            </p:extLst>
          </p:nvPr>
        </p:nvGraphicFramePr>
        <p:xfrm>
          <a:off x="5093278" y="1465094"/>
          <a:ext cx="3161098" cy="3641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2" name="Equation" r:id="rId13" imgW="2374560" imgH="2743200" progId="Equation.DSMT4">
                  <p:embed/>
                </p:oleObj>
              </mc:Choice>
              <mc:Fallback>
                <p:oleObj name="Equation" r:id="rId13" imgW="2374560" imgH="274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3278" y="1465094"/>
                        <a:ext cx="3161098" cy="36411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eta para a direita 18"/>
          <p:cNvSpPr/>
          <p:nvPr/>
        </p:nvSpPr>
        <p:spPr>
          <a:xfrm>
            <a:off x="4509364" y="3105151"/>
            <a:ext cx="409574" cy="3429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xmlns="" id="{341EEA61-8007-4861-994E-B60F024798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866893"/>
              </p:ext>
            </p:extLst>
          </p:nvPr>
        </p:nvGraphicFramePr>
        <p:xfrm>
          <a:off x="8468456" y="1180545"/>
          <a:ext cx="1876446" cy="414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3" name="Equation" r:id="rId15" imgW="1536480" imgH="3403440" progId="Equation.DSMT4">
                  <p:embed/>
                </p:oleObj>
              </mc:Choice>
              <mc:Fallback>
                <p:oleObj name="Equation" r:id="rId15" imgW="1536480" imgH="3403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8456" y="1180545"/>
                        <a:ext cx="1876446" cy="4144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ângulo 1"/>
          <p:cNvSpPr/>
          <p:nvPr/>
        </p:nvSpPr>
        <p:spPr>
          <a:xfrm>
            <a:off x="1473123" y="5342518"/>
            <a:ext cx="6891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Arial" panose="020B0604020202020204" pitchFamily="34" charset="0"/>
                <a:ea typeface="Calibri" panose="020F0502020204030204" pitchFamily="34" charset="0"/>
              </a:rPr>
              <a:t>Enquanto a equação de observação assume a forma:                   </a:t>
            </a:r>
          </a:p>
        </p:txBody>
      </p:sp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86250"/>
              </p:ext>
            </p:extLst>
          </p:nvPr>
        </p:nvGraphicFramePr>
        <p:xfrm>
          <a:off x="10690519" y="2489406"/>
          <a:ext cx="1033222" cy="1015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4" name="Equation" r:id="rId17" imgW="723600" imgH="711000" progId="Equation.DSMT4">
                  <p:embed/>
                </p:oleObj>
              </mc:Choice>
              <mc:Fallback>
                <p:oleObj name="Equation" r:id="rId17" imgW="72360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690519" y="2489406"/>
                        <a:ext cx="1033222" cy="1015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876045"/>
              </p:ext>
            </p:extLst>
          </p:nvPr>
        </p:nvGraphicFramePr>
        <p:xfrm>
          <a:off x="8854240" y="5584154"/>
          <a:ext cx="1490662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5" name="Equation" r:id="rId19" imgW="1244520" imgH="850680" progId="Equation.DSMT4">
                  <p:embed/>
                </p:oleObj>
              </mc:Choice>
              <mc:Fallback>
                <p:oleObj name="Equation" r:id="rId19" imgW="1244520" imgH="850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54240" y="5584154"/>
                        <a:ext cx="1490662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Seta para a direita 14"/>
          <p:cNvSpPr/>
          <p:nvPr/>
        </p:nvSpPr>
        <p:spPr>
          <a:xfrm>
            <a:off x="7488312" y="5927500"/>
            <a:ext cx="565464" cy="292421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7" name="Objeto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729690"/>
              </p:ext>
            </p:extLst>
          </p:nvPr>
        </p:nvGraphicFramePr>
        <p:xfrm>
          <a:off x="4595089" y="802119"/>
          <a:ext cx="1920011" cy="357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6" name="Equation" r:id="rId21" imgW="1091880" imgH="203040" progId="Equation.DSMT4">
                  <p:embed/>
                </p:oleObj>
              </mc:Choice>
              <mc:Fallback>
                <p:oleObj name="Equation" r:id="rId21" imgW="1091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95089" y="802119"/>
                        <a:ext cx="1920011" cy="357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45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1" y="151963"/>
            <a:ext cx="10515600" cy="623433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Introdução </a:t>
            </a:r>
          </a:p>
        </p:txBody>
      </p:sp>
      <p:sp>
        <p:nvSpPr>
          <p:cNvPr id="4" name="Retângulo 3"/>
          <p:cNvSpPr/>
          <p:nvPr/>
        </p:nvSpPr>
        <p:spPr>
          <a:xfrm>
            <a:off x="431720" y="799230"/>
            <a:ext cx="1071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pt-BR" sz="2000" kern="0" dirty="0"/>
              <a:t>Imagine que estejam disponíveis os sinais de entrada, u, e de saída, </a:t>
            </a:r>
            <a:r>
              <a:rPr lang="pt-BR" sz="2000" kern="0" dirty="0" err="1"/>
              <a:t>y</a:t>
            </a:r>
            <a:r>
              <a:rPr lang="pt-BR" sz="2000" kern="0" baseline="-25000" dirty="0" err="1"/>
              <a:t>r</a:t>
            </a:r>
            <a:r>
              <a:rPr lang="pt-BR" sz="2000" kern="0" dirty="0"/>
              <a:t>, de um sistema físico.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85FC688A-1402-49D4-954D-E728563A6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196063"/>
              </p:ext>
            </p:extLst>
          </p:nvPr>
        </p:nvGraphicFramePr>
        <p:xfrm>
          <a:off x="1087333" y="2598134"/>
          <a:ext cx="1146314" cy="649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9" name="Equation" r:id="rId3" imgW="863280" imgH="431640" progId="Equation.DSMT4">
                  <p:embed/>
                </p:oleObj>
              </mc:Choice>
              <mc:Fallback>
                <p:oleObj name="Equation" r:id="rId3" imgW="8632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7333" y="2598134"/>
                        <a:ext cx="1146314" cy="649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Elipse 6">
            <a:extLst>
              <a:ext uri="{FF2B5EF4-FFF2-40B4-BE49-F238E27FC236}">
                <a16:creationId xmlns:a16="http://schemas.microsoft.com/office/drawing/2014/main" xmlns="" id="{0CEEB717-34B0-4FA5-9EF1-74D3FD045071}"/>
              </a:ext>
            </a:extLst>
          </p:cNvPr>
          <p:cNvSpPr/>
          <p:nvPr/>
        </p:nvSpPr>
        <p:spPr>
          <a:xfrm>
            <a:off x="886196" y="2483656"/>
            <a:ext cx="1624309" cy="9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xmlns="" id="{C6ED471C-B92A-4B87-A709-826A8271A152}"/>
                  </a:ext>
                </a:extLst>
              </p:cNvPr>
              <p:cNvSpPr/>
              <p:nvPr/>
            </p:nvSpPr>
            <p:spPr>
              <a:xfrm>
                <a:off x="7618436" y="2129480"/>
                <a:ext cx="3627147" cy="4686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t-BR" dirty="0"/>
                  <a:t>min 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(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)=</m:t>
                    </m:r>
                    <m:nary>
                      <m:naryPr>
                        <m:limLoc m:val="subSup"/>
                        <m:grow m:val="on"/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pt-BR" i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  <m:e>
                        <m:sSup>
                          <m:sSup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  <m:sup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nary>
                    <m:r>
                      <a:rPr lang="pt-BR" i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pt-BR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pt-BR" i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)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endParaRPr lang="pt-BR" dirty="0"/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6ED471C-B92A-4B87-A709-826A8271A1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8436" y="2129480"/>
                <a:ext cx="3627147" cy="468654"/>
              </a:xfrm>
              <a:prstGeom prst="rect">
                <a:avLst/>
              </a:prstGeom>
              <a:blipFill rotWithShape="0">
                <a:blip r:embed="rId5"/>
                <a:stretch>
                  <a:fillRect l="-1513" t="-105195" b="-168831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591268EC-CF25-441D-AB0F-D8C259B71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8400" y="1474181"/>
            <a:ext cx="4914317" cy="3152775"/>
          </a:xfrm>
          <a:prstGeom prst="rect">
            <a:avLst/>
          </a:prstGeom>
        </p:spPr>
      </p:pic>
      <p:sp>
        <p:nvSpPr>
          <p:cNvPr id="21" name="Elipse 20">
            <a:extLst>
              <a:ext uri="{FF2B5EF4-FFF2-40B4-BE49-F238E27FC236}">
                <a16:creationId xmlns:a16="http://schemas.microsoft.com/office/drawing/2014/main" xmlns="" id="{68729DD5-6F4F-49A9-A980-61BD0C25BD06}"/>
              </a:ext>
            </a:extLst>
          </p:cNvPr>
          <p:cNvSpPr/>
          <p:nvPr/>
        </p:nvSpPr>
        <p:spPr>
          <a:xfrm>
            <a:off x="7250618" y="1946610"/>
            <a:ext cx="4070684" cy="8343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xmlns="" id="{442729A0-1232-457A-9CDD-E7C739D9E9CC}"/>
              </a:ext>
            </a:extLst>
          </p:cNvPr>
          <p:cNvCxnSpPr/>
          <p:nvPr/>
        </p:nvCxnSpPr>
        <p:spPr>
          <a:xfrm>
            <a:off x="2510505" y="2960710"/>
            <a:ext cx="707145" cy="1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Espaço Reservado para Conteúdo 4">
            <a:extLst>
              <a:ext uri="{FF2B5EF4-FFF2-40B4-BE49-F238E27FC236}">
                <a16:creationId xmlns:a16="http://schemas.microsoft.com/office/drawing/2014/main" xmlns="" id="{D0B65923-3C5E-4099-A464-DFCEA6503C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763" y="5404497"/>
            <a:ext cx="3005357" cy="104239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85967" y="4725219"/>
            <a:ext cx="459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u="sng" dirty="0" smtClean="0"/>
              <a:t>Exemplo:</a:t>
            </a:r>
            <a:r>
              <a:rPr lang="pt-BR" sz="2800" dirty="0" smtClean="0"/>
              <a:t> Sistema Massa-mola</a:t>
            </a:r>
            <a:endParaRPr lang="pt-BR" sz="2800" u="sng" dirty="0"/>
          </a:p>
        </p:txBody>
      </p:sp>
      <p:sp>
        <p:nvSpPr>
          <p:cNvPr id="5" name="Seta para a direita 4"/>
          <p:cNvSpPr/>
          <p:nvPr/>
        </p:nvSpPr>
        <p:spPr>
          <a:xfrm>
            <a:off x="5818729" y="5580798"/>
            <a:ext cx="978408" cy="48463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649759"/>
              </p:ext>
            </p:extLst>
          </p:nvPr>
        </p:nvGraphicFramePr>
        <p:xfrm>
          <a:off x="7118995" y="5056957"/>
          <a:ext cx="1855788" cy="15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0" name="Equation" r:id="rId8" imgW="1066680" imgH="888840" progId="Equation.DSMT4">
                  <p:embed/>
                </p:oleObj>
              </mc:Choice>
              <mc:Fallback>
                <p:oleObj name="Equation" r:id="rId8" imgW="106668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8995" y="5056957"/>
                        <a:ext cx="1855788" cy="1547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374895"/>
              </p:ext>
            </p:extLst>
          </p:nvPr>
        </p:nvGraphicFramePr>
        <p:xfrm>
          <a:off x="9546507" y="4961620"/>
          <a:ext cx="2395388" cy="1643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1" name="Equation" r:id="rId10" imgW="1739880" imgH="1193760" progId="Equation.DSMT4">
                  <p:embed/>
                </p:oleObj>
              </mc:Choice>
              <mc:Fallback>
                <p:oleObj name="Equation" r:id="rId10" imgW="1739880" imgH="1193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46507" y="4961620"/>
                        <a:ext cx="2395388" cy="1643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0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1" grpId="0" animBg="1"/>
      <p:bldP spid="3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0DB2D43-093D-4E60-963D-00895DD22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65454"/>
            <a:ext cx="10515600" cy="648502"/>
          </a:xfrm>
        </p:spPr>
        <p:txBody>
          <a:bodyPr>
            <a:normAutofit fontScale="90000"/>
          </a:bodyPr>
          <a:lstStyle/>
          <a:p>
            <a:r>
              <a:rPr lang="pt-BR" dirty="0"/>
              <a:t>Método OCR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AE9BC6B2-2DF5-49CE-945A-CE9D50043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751" y="772268"/>
            <a:ext cx="10515600" cy="410006"/>
          </a:xfrm>
        </p:spPr>
        <p:txBody>
          <a:bodyPr/>
          <a:lstStyle/>
          <a:p>
            <a:r>
              <a:rPr lang="pt-BR" sz="2000" dirty="0"/>
              <a:t>o método ORC é usado para determinar o rank de observabilidade do sistema. </a:t>
            </a:r>
            <a:endParaRPr lang="pt-BR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867DE20-E8FC-4662-B510-D28B5E5D4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D2C5EA87-3F60-405B-B7D9-7BFBED7AB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42FA1B0F-F8CC-454A-8D8A-DADE54EA3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9BBC0EFC-0507-449D-A7CB-9F4938A6F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xmlns="" id="{A22FB189-0599-4E9A-8364-220445AF13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02485"/>
              </p:ext>
            </p:extLst>
          </p:nvPr>
        </p:nvGraphicFramePr>
        <p:xfrm>
          <a:off x="1258896" y="2679372"/>
          <a:ext cx="8529100" cy="2565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0" name="Equation" r:id="rId3" imgW="2400120" imgH="711000" progId="Equation.DSMT4">
                  <p:embed/>
                </p:oleObj>
              </mc:Choice>
              <mc:Fallback>
                <p:oleObj name="Equation" r:id="rId3" imgW="2400120" imgH="711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96" y="2679372"/>
                        <a:ext cx="8529100" cy="25659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>
            <a:extLst>
              <a:ext uri="{FF2B5EF4-FFF2-40B4-BE49-F238E27FC236}">
                <a16:creationId xmlns:a16="http://schemas.microsoft.com/office/drawing/2014/main" xmlns="" id="{28C90898-552B-4D3C-8FAD-C8591FAC9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xmlns="" id="{649FC8C5-9FD8-4264-9E85-B0BECD620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731005"/>
              </p:ext>
            </p:extLst>
          </p:nvPr>
        </p:nvGraphicFramePr>
        <p:xfrm>
          <a:off x="1468506" y="2067096"/>
          <a:ext cx="1338656" cy="389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1" name="Equation" r:id="rId5" imgW="685800" imgH="203040" progId="Equation.DSMT4">
                  <p:embed/>
                </p:oleObj>
              </mc:Choice>
              <mc:Fallback>
                <p:oleObj name="Equation" r:id="rId5" imgW="6858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8506" y="2067096"/>
                        <a:ext cx="1338656" cy="3894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tângulo 17"/>
              <p:cNvSpPr/>
              <p:nvPr/>
            </p:nvSpPr>
            <p:spPr>
              <a:xfrm>
                <a:off x="2941028" y="2050075"/>
                <a:ext cx="66033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000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pt-BR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pt-BR" sz="20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18" name="Retângulo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1028" y="2050075"/>
                <a:ext cx="660338" cy="400110"/>
              </a:xfrm>
              <a:prstGeom prst="rect">
                <a:avLst/>
              </a:prstGeom>
              <a:blipFill rotWithShape="0">
                <a:blip r:embed="rId7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tângulo 18"/>
              <p:cNvSpPr/>
              <p:nvPr/>
            </p:nvSpPr>
            <p:spPr>
              <a:xfrm>
                <a:off x="4005917" y="2027788"/>
                <a:ext cx="4957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pt-BR" sz="20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19" name="Retângulo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917" y="2027788"/>
                <a:ext cx="495777" cy="400110"/>
              </a:xfrm>
              <a:prstGeom prst="rect">
                <a:avLst/>
              </a:prstGeom>
              <a:blipFill rotWithShape="0">
                <a:blip r:embed="rId8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tângulo 19"/>
              <p:cNvSpPr/>
              <p:nvPr/>
            </p:nvSpPr>
            <p:spPr>
              <a:xfrm>
                <a:off x="5009731" y="2027788"/>
                <a:ext cx="4957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pt-BR" sz="2000" i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0" name="Retângulo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9731" y="2027788"/>
                <a:ext cx="495777" cy="400110"/>
              </a:xfrm>
              <a:prstGeom prst="rect">
                <a:avLst/>
              </a:prstGeom>
              <a:blipFill rotWithShape="0">
                <a:blip r:embed="rId9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tângulo 20"/>
              <p:cNvSpPr/>
              <p:nvPr/>
            </p:nvSpPr>
            <p:spPr>
              <a:xfrm>
                <a:off x="5715323" y="2050075"/>
                <a:ext cx="102387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pt-BR" sz="2000"/>
                            <m:t>(</m:t>
                          </m:r>
                          <m:sSub>
                            <m:sSubPr>
                              <m:ctrlPr>
                                <a:rPr lang="pt-B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BR" sz="20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pt-BR" sz="20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BR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1" name="Retângulo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323" y="2050075"/>
                <a:ext cx="1023870" cy="400110"/>
              </a:xfrm>
              <a:prstGeom prst="rect">
                <a:avLst/>
              </a:prstGeom>
              <a:blipFill rotWithShape="0">
                <a:blip r:embed="rId10"/>
                <a:stretch>
                  <a:fillRect t="-125758" r="-57738" b="-18939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tângulo 21"/>
              <p:cNvSpPr/>
              <p:nvPr/>
            </p:nvSpPr>
            <p:spPr>
              <a:xfrm>
                <a:off x="6794014" y="2050075"/>
                <a:ext cx="102387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pt-BR" sz="2000"/>
                            <m:t>(</m:t>
                          </m:r>
                          <m:sSub>
                            <m:sSubPr>
                              <m:ctrlPr>
                                <a:rPr lang="pt-B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BR" sz="20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pt-BR" sz="20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BR" sz="2000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2" name="Retângulo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4014" y="2050075"/>
                <a:ext cx="1023870" cy="400110"/>
              </a:xfrm>
              <a:prstGeom prst="rect">
                <a:avLst/>
              </a:prstGeom>
              <a:blipFill rotWithShape="0">
                <a:blip r:embed="rId11"/>
                <a:stretch>
                  <a:fillRect t="-125758" r="-58683" b="-18939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tângulo 22"/>
              <p:cNvSpPr/>
              <p:nvPr/>
            </p:nvSpPr>
            <p:spPr>
              <a:xfrm>
                <a:off x="7783392" y="2061674"/>
                <a:ext cx="10298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pt-B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pt-BR" sz="2000"/>
                            <m:t>(</m:t>
                          </m:r>
                          <m:sSub>
                            <m:sSubPr>
                              <m:ctrlPr>
                                <a:rPr lang="pt-B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BR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pt-BR" sz="20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t-BR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BR" sz="2000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000" dirty="0"/>
              </a:p>
            </p:txBody>
          </p:sp>
        </mc:Choice>
        <mc:Fallback xmlns="">
          <p:sp>
            <p:nvSpPr>
              <p:cNvPr id="23" name="Retângulo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3392" y="2061674"/>
                <a:ext cx="1029834" cy="400110"/>
              </a:xfrm>
              <a:prstGeom prst="rect">
                <a:avLst/>
              </a:prstGeom>
              <a:blipFill rotWithShape="0">
                <a:blip r:embed="rId12"/>
                <a:stretch>
                  <a:fillRect t="-125758" r="-57396" b="-18939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tângulo 23"/>
              <p:cNvSpPr/>
              <p:nvPr/>
            </p:nvSpPr>
            <p:spPr>
              <a:xfrm>
                <a:off x="8766738" y="2061674"/>
                <a:ext cx="139377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pt-B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pt-BR" sz="2000"/>
                          <m:t>(</m:t>
                        </m:r>
                        <m:sSub>
                          <m:sSub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sz="2000" i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pt-BR" sz="2000" i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sz="20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pt-BR" sz="2000" i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BR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BR" sz="2000" i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pt-BR" sz="2000" dirty="0" smtClean="0"/>
                  <a:t>]</a:t>
                </a:r>
                <a:endParaRPr lang="pt-BR" sz="2000" dirty="0"/>
              </a:p>
            </p:txBody>
          </p:sp>
        </mc:Choice>
        <mc:Fallback xmlns="">
          <p:sp>
            <p:nvSpPr>
              <p:cNvPr id="24" name="Retângulo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6738" y="2061674"/>
                <a:ext cx="1393779" cy="400110"/>
              </a:xfrm>
              <a:prstGeom prst="rect">
                <a:avLst/>
              </a:prstGeom>
              <a:blipFill rotWithShape="0">
                <a:blip r:embed="rId13"/>
                <a:stretch>
                  <a:fillRect l="-1310" t="-125758" r="-38428" b="-189394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Elipse 24"/>
          <p:cNvSpPr/>
          <p:nvPr/>
        </p:nvSpPr>
        <p:spPr>
          <a:xfrm>
            <a:off x="3133725" y="2027788"/>
            <a:ext cx="352425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25"/>
          <p:cNvSpPr/>
          <p:nvPr/>
        </p:nvSpPr>
        <p:spPr>
          <a:xfrm>
            <a:off x="4077592" y="2056453"/>
            <a:ext cx="352425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Elipse 26"/>
          <p:cNvSpPr/>
          <p:nvPr/>
        </p:nvSpPr>
        <p:spPr>
          <a:xfrm>
            <a:off x="5094298" y="2056453"/>
            <a:ext cx="352425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Elipse 27"/>
          <p:cNvSpPr/>
          <p:nvPr/>
        </p:nvSpPr>
        <p:spPr>
          <a:xfrm>
            <a:off x="5714886" y="2056453"/>
            <a:ext cx="1007059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Elipse 29"/>
          <p:cNvSpPr/>
          <p:nvPr/>
        </p:nvSpPr>
        <p:spPr>
          <a:xfrm>
            <a:off x="6765273" y="2027788"/>
            <a:ext cx="1000871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/>
          <p:cNvSpPr/>
          <p:nvPr/>
        </p:nvSpPr>
        <p:spPr>
          <a:xfrm>
            <a:off x="7842176" y="2072362"/>
            <a:ext cx="924561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Elipse 31"/>
          <p:cNvSpPr/>
          <p:nvPr/>
        </p:nvSpPr>
        <p:spPr>
          <a:xfrm>
            <a:off x="8828294" y="2072362"/>
            <a:ext cx="1244224" cy="400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4" name="Conector de seta reta 33"/>
          <p:cNvCxnSpPr>
            <a:stCxn id="18" idx="2"/>
          </p:cNvCxnSpPr>
          <p:nvPr/>
        </p:nvCxnSpPr>
        <p:spPr>
          <a:xfrm>
            <a:off x="3271197" y="2450185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tângulo 34"/>
          <p:cNvSpPr/>
          <p:nvPr/>
        </p:nvSpPr>
        <p:spPr>
          <a:xfrm>
            <a:off x="2941028" y="2762250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6" name="Conector de seta reta 35"/>
          <p:cNvCxnSpPr/>
          <p:nvPr/>
        </p:nvCxnSpPr>
        <p:spPr>
          <a:xfrm>
            <a:off x="4261797" y="2456563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tângulo 36"/>
          <p:cNvSpPr/>
          <p:nvPr/>
        </p:nvSpPr>
        <p:spPr>
          <a:xfrm>
            <a:off x="3881230" y="2797293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tângulo 37"/>
          <p:cNvSpPr/>
          <p:nvPr/>
        </p:nvSpPr>
        <p:spPr>
          <a:xfrm>
            <a:off x="4897936" y="2762250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tângulo 38"/>
          <p:cNvSpPr/>
          <p:nvPr/>
        </p:nvSpPr>
        <p:spPr>
          <a:xfrm>
            <a:off x="5891977" y="2756159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tângulo 39"/>
          <p:cNvSpPr/>
          <p:nvPr/>
        </p:nvSpPr>
        <p:spPr>
          <a:xfrm>
            <a:off x="6854844" y="2756159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tângulo 40"/>
          <p:cNvSpPr/>
          <p:nvPr/>
        </p:nvSpPr>
        <p:spPr>
          <a:xfrm>
            <a:off x="7925735" y="2758233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tângulo 41"/>
          <p:cNvSpPr/>
          <p:nvPr/>
        </p:nvSpPr>
        <p:spPr>
          <a:xfrm>
            <a:off x="8888602" y="2758233"/>
            <a:ext cx="745147" cy="2371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3" name="Conector de seta reta 42"/>
          <p:cNvCxnSpPr/>
          <p:nvPr/>
        </p:nvCxnSpPr>
        <p:spPr>
          <a:xfrm>
            <a:off x="5270509" y="2456563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/>
          <p:cNvCxnSpPr/>
          <p:nvPr/>
        </p:nvCxnSpPr>
        <p:spPr>
          <a:xfrm>
            <a:off x="6264550" y="2444094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de seta reta 44"/>
          <p:cNvCxnSpPr/>
          <p:nvPr/>
        </p:nvCxnSpPr>
        <p:spPr>
          <a:xfrm>
            <a:off x="7241064" y="2444094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45"/>
          <p:cNvCxnSpPr/>
          <p:nvPr/>
        </p:nvCxnSpPr>
        <p:spPr>
          <a:xfrm>
            <a:off x="8302430" y="2456563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de seta reta 46"/>
          <p:cNvCxnSpPr/>
          <p:nvPr/>
        </p:nvCxnSpPr>
        <p:spPr>
          <a:xfrm>
            <a:off x="9261175" y="2444093"/>
            <a:ext cx="0" cy="3120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tângulo 48"/>
              <p:cNvSpPr/>
              <p:nvPr/>
            </p:nvSpPr>
            <p:spPr>
              <a:xfrm>
                <a:off x="10234046" y="2889355"/>
                <a:ext cx="17422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pt-BR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d>
                              <m:dPr>
                                <m:begChr m:val="["/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pt-BR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  <m:e>
                            <m:r>
                              <a:rPr lang="pt-BR" i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pt-BR" i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sSup>
                              <m:sSup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e>
                              <m:sup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</m:e>
                        </m:mr>
                      </m:m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49" name="Retângulo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4046" y="2889355"/>
                <a:ext cx="1742272" cy="369332"/>
              </a:xfrm>
              <a:prstGeom prst="rect">
                <a:avLst/>
              </a:prstGeom>
              <a:blipFill rotWithShape="0">
                <a:blip r:embed="rId14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tângulo 49"/>
              <p:cNvSpPr/>
              <p:nvPr/>
            </p:nvSpPr>
            <p:spPr>
              <a:xfrm>
                <a:off x="10228981" y="3777691"/>
                <a:ext cx="174733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pt-BR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pt-BR" b="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sSub>
                              <m:sSub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pt-BR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pt-BR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pt-BR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pt-BR" i="0">
                                <a:latin typeface="Cambria Math" panose="02040503050406030204" pitchFamily="18" charset="0"/>
                              </a:rPr>
                              <m:t>0</m:t>
                            </m:r>
                            <m:sSup>
                              <m:sSup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e>
                              <m:sup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</m:e>
                        </m:mr>
                      </m:m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0" name="Retângulo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8981" y="3777691"/>
                <a:ext cx="1747337" cy="369332"/>
              </a:xfrm>
              <a:prstGeom prst="rect">
                <a:avLst/>
              </a:prstGeom>
              <a:blipFill rotWithShape="0">
                <a:blip r:embed="rId15"/>
                <a:stretch>
                  <a:fillRect b="-1833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tângulo 50"/>
              <p:cNvSpPr/>
              <p:nvPr/>
            </p:nvSpPr>
            <p:spPr>
              <a:xfrm>
                <a:off x="10247047" y="4596436"/>
                <a:ext cx="174733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pt-BR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pt-BR" b="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pt-BR" i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sSub>
                              <m:sSub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pt-BR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pt-BR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pt-BR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  <m:sSup>
                              <m:sSup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e>
                              <m:sup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</m:e>
                        </m:mr>
                      </m:m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51" name="Retângulo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7047" y="4596436"/>
                <a:ext cx="1747337" cy="369332"/>
              </a:xfrm>
              <a:prstGeom prst="rect">
                <a:avLst/>
              </a:prstGeom>
              <a:blipFill rotWithShape="0">
                <a:blip r:embed="rId16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Retângulo 51"/>
          <p:cNvSpPr/>
          <p:nvPr/>
        </p:nvSpPr>
        <p:spPr>
          <a:xfrm>
            <a:off x="2941028" y="2756158"/>
            <a:ext cx="6692721" cy="663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Retângulo 52"/>
          <p:cNvSpPr/>
          <p:nvPr/>
        </p:nvSpPr>
        <p:spPr>
          <a:xfrm>
            <a:off x="2918189" y="3589939"/>
            <a:ext cx="6692721" cy="663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Retângulo 53"/>
          <p:cNvSpPr/>
          <p:nvPr/>
        </p:nvSpPr>
        <p:spPr>
          <a:xfrm>
            <a:off x="2918188" y="4358911"/>
            <a:ext cx="6692721" cy="663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56" name="Conector de seta reta 55"/>
          <p:cNvCxnSpPr/>
          <p:nvPr/>
        </p:nvCxnSpPr>
        <p:spPr>
          <a:xfrm flipH="1">
            <a:off x="9787999" y="3087816"/>
            <a:ext cx="3725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/>
          <p:nvPr/>
        </p:nvCxnSpPr>
        <p:spPr>
          <a:xfrm flipH="1">
            <a:off x="9789582" y="3983155"/>
            <a:ext cx="3725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de seta reta 61"/>
          <p:cNvCxnSpPr/>
          <p:nvPr/>
        </p:nvCxnSpPr>
        <p:spPr>
          <a:xfrm flipH="1">
            <a:off x="9856463" y="4781102"/>
            <a:ext cx="3725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297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DA3B7BB-4CC2-4320-B34C-D20DB0A53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11105321" cy="1325563"/>
          </a:xfrm>
        </p:spPr>
        <p:txBody>
          <a:bodyPr/>
          <a:lstStyle/>
          <a:p>
            <a:r>
              <a:rPr lang="pt-BR" dirty="0"/>
              <a:t>Método – Teste de Observabilidade (</a:t>
            </a:r>
            <a:r>
              <a:rPr lang="pt-BR" dirty="0" err="1"/>
              <a:t>Sedoglavic</a:t>
            </a:r>
            <a:r>
              <a:rPr lang="pt-BR" dirty="0"/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2558CB03-C969-47BA-B70A-E5C57AAF2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52094"/>
            <a:ext cx="10515600" cy="4486275"/>
          </a:xfrm>
        </p:spPr>
        <p:txBody>
          <a:bodyPr>
            <a:normAutofit/>
          </a:bodyPr>
          <a:lstStyle/>
          <a:p>
            <a:pPr algn="just"/>
            <a:r>
              <a:rPr lang="pt-BR" sz="2400" dirty="0"/>
              <a:t>O algoritmo determina a observabilidade algébrica dos estados do sistema aumentado e produz o grau de transcendência do </a:t>
            </a:r>
            <a:r>
              <a:rPr lang="pt-BR" sz="2400" dirty="0" smtClean="0"/>
              <a:t>sistema [T] </a:t>
            </a:r>
          </a:p>
          <a:p>
            <a:pPr algn="just"/>
            <a:r>
              <a:rPr lang="pt-BR" sz="2400" dirty="0" smtClean="0"/>
              <a:t>Separa </a:t>
            </a:r>
            <a:r>
              <a:rPr lang="pt-BR" sz="2400" dirty="0"/>
              <a:t>as variáveis em observáveis e não observáveis. </a:t>
            </a: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E923A64A-999B-417D-9512-70FB67F48C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726814"/>
              </p:ext>
            </p:extLst>
          </p:nvPr>
        </p:nvGraphicFramePr>
        <p:xfrm>
          <a:off x="3926702" y="3137402"/>
          <a:ext cx="3434378" cy="1315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6" name="Equation" r:id="rId3" imgW="1905000" imgH="711200" progId="Equation.DSMT4">
                  <p:embed/>
                </p:oleObj>
              </mc:Choice>
              <mc:Fallback>
                <p:oleObj name="Equation" r:id="rId3" imgW="1905000" imgH="711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6702" y="3137402"/>
                        <a:ext cx="3434378" cy="13156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A22FB189-0599-4E9A-8364-220445AF13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925255"/>
              </p:ext>
            </p:extLst>
          </p:nvPr>
        </p:nvGraphicFramePr>
        <p:xfrm>
          <a:off x="3818244" y="5228908"/>
          <a:ext cx="4027478" cy="1192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" name="Equation" r:id="rId5" imgW="2438400" imgH="711200" progId="Equation.DSMT4">
                  <p:embed/>
                </p:oleObj>
              </mc:Choice>
              <mc:Fallback>
                <p:oleObj name="Equation" r:id="rId5" imgW="2438400" imgH="71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8244" y="5228908"/>
                        <a:ext cx="4027478" cy="11927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3631841" y="4660950"/>
            <a:ext cx="4726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[T] e [H] são complementares. </a:t>
            </a:r>
            <a:endParaRPr lang="pt-BR" dirty="0"/>
          </a:p>
        </p:txBody>
      </p:sp>
      <p:sp>
        <p:nvSpPr>
          <p:cNvPr id="8" name="Seta em curva para a direita 7"/>
          <p:cNvSpPr/>
          <p:nvPr/>
        </p:nvSpPr>
        <p:spPr>
          <a:xfrm>
            <a:off x="2975019" y="3898262"/>
            <a:ext cx="656822" cy="1716923"/>
          </a:xfrm>
          <a:prstGeom prst="curved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9" name="Seta em curva para a esquerda 8"/>
          <p:cNvSpPr/>
          <p:nvPr/>
        </p:nvSpPr>
        <p:spPr>
          <a:xfrm rot="10800000" flipH="1">
            <a:off x="8032125" y="3898262"/>
            <a:ext cx="646700" cy="1781318"/>
          </a:xfrm>
          <a:prstGeom prst="curvedLef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="" xmlns:a16="http://schemas.microsoft.com/office/drawing/2014/main" id="{D387DF85-DFD5-4D91-AB63-FDC3348438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070614"/>
              </p:ext>
            </p:extLst>
          </p:nvPr>
        </p:nvGraphicFramePr>
        <p:xfrm>
          <a:off x="6526949" y="2592665"/>
          <a:ext cx="3024897" cy="2439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4" name="Equation" r:id="rId3" imgW="2019300" imgH="1625600" progId="Equation.DSMT4">
                  <p:embed/>
                </p:oleObj>
              </mc:Choice>
              <mc:Fallback>
                <p:oleObj name="Equation" r:id="rId3" imgW="2019300" imgH="1625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6949" y="2592665"/>
                        <a:ext cx="3024897" cy="24398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3943125D-BB9B-45FE-BCC2-EA9CECA8B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" name="Objeto 6">
            <a:extLst>
              <a:ext uri="{FF2B5EF4-FFF2-40B4-BE49-F238E27FC236}">
                <a16:creationId xmlns="" xmlns:a16="http://schemas.microsoft.com/office/drawing/2014/main" id="{B40F78AD-C25A-486C-86BB-5E37754CA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617920"/>
              </p:ext>
            </p:extLst>
          </p:nvPr>
        </p:nvGraphicFramePr>
        <p:xfrm>
          <a:off x="7355242" y="5623375"/>
          <a:ext cx="1713302" cy="320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5" name="Equation" r:id="rId5" imgW="1460500" imgH="228600" progId="Equation.DSMT4">
                  <p:embed/>
                </p:oleObj>
              </mc:Choice>
              <mc:Fallback>
                <p:oleObj name="Equation" r:id="rId5" imgW="146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5242" y="5623375"/>
                        <a:ext cx="1713302" cy="3205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588979"/>
              </p:ext>
            </p:extLst>
          </p:nvPr>
        </p:nvGraphicFramePr>
        <p:xfrm>
          <a:off x="2342717" y="2619356"/>
          <a:ext cx="514350" cy="316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6" name="Equation" r:id="rId7" imgW="330120" imgH="203040" progId="Equation.DSMT4">
                  <p:embed/>
                </p:oleObj>
              </mc:Choice>
              <mc:Fallback>
                <p:oleObj name="Equation" r:id="rId7" imgW="3301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2717" y="2619356"/>
                        <a:ext cx="514350" cy="316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Conector de seta reta 8"/>
          <p:cNvCxnSpPr/>
          <p:nvPr/>
        </p:nvCxnSpPr>
        <p:spPr>
          <a:xfrm>
            <a:off x="2962573" y="2750926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216270"/>
              </p:ext>
            </p:extLst>
          </p:nvPr>
        </p:nvGraphicFramePr>
        <p:xfrm>
          <a:off x="3739690" y="2580279"/>
          <a:ext cx="13446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7" name="Equation" r:id="rId9" imgW="863280" imgH="228600" progId="Equation.DSMT4">
                  <p:embed/>
                </p:oleObj>
              </mc:Choice>
              <mc:Fallback>
                <p:oleObj name="Equation" r:id="rId9" imgW="863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9690" y="2580279"/>
                        <a:ext cx="134461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Conector de seta reta 10"/>
          <p:cNvCxnSpPr/>
          <p:nvPr/>
        </p:nvCxnSpPr>
        <p:spPr>
          <a:xfrm>
            <a:off x="5525995" y="2719905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494117"/>
              </p:ext>
            </p:extLst>
          </p:nvPr>
        </p:nvGraphicFramePr>
        <p:xfrm>
          <a:off x="2352144" y="2978716"/>
          <a:ext cx="4953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8" name="Equation" r:id="rId11" imgW="317160" imgH="203040" progId="Equation.DSMT4">
                  <p:embed/>
                </p:oleObj>
              </mc:Choice>
              <mc:Fallback>
                <p:oleObj name="Equation" r:id="rId11" imgW="317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52144" y="2978716"/>
                        <a:ext cx="49530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Conector de seta reta 12"/>
          <p:cNvCxnSpPr/>
          <p:nvPr/>
        </p:nvCxnSpPr>
        <p:spPr>
          <a:xfrm>
            <a:off x="2953877" y="3136672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695252"/>
              </p:ext>
            </p:extLst>
          </p:nvPr>
        </p:nvGraphicFramePr>
        <p:xfrm>
          <a:off x="3739690" y="2937782"/>
          <a:ext cx="13446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9" name="Equation" r:id="rId13" imgW="863280" imgH="228600" progId="Equation.DSMT4">
                  <p:embed/>
                </p:oleObj>
              </mc:Choice>
              <mc:Fallback>
                <p:oleObj name="Equation" r:id="rId13" imgW="863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39690" y="2937782"/>
                        <a:ext cx="1344612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Conector de seta reta 14"/>
          <p:cNvCxnSpPr/>
          <p:nvPr/>
        </p:nvCxnSpPr>
        <p:spPr>
          <a:xfrm>
            <a:off x="5525995" y="3114803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to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929252"/>
              </p:ext>
            </p:extLst>
          </p:nvPr>
        </p:nvGraphicFramePr>
        <p:xfrm>
          <a:off x="2342619" y="3379280"/>
          <a:ext cx="514350" cy="316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0" name="Equation" r:id="rId15" imgW="330120" imgH="203040" progId="Equation.DSMT4">
                  <p:embed/>
                </p:oleObj>
              </mc:Choice>
              <mc:Fallback>
                <p:oleObj name="Equation" r:id="rId15" imgW="3301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42619" y="3379280"/>
                        <a:ext cx="514350" cy="316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Conector de seta reta 16"/>
          <p:cNvCxnSpPr/>
          <p:nvPr/>
        </p:nvCxnSpPr>
        <p:spPr>
          <a:xfrm>
            <a:off x="2953877" y="3563469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125295"/>
              </p:ext>
            </p:extLst>
          </p:nvPr>
        </p:nvGraphicFramePr>
        <p:xfrm>
          <a:off x="3580513" y="3359742"/>
          <a:ext cx="179863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1" name="Equation" r:id="rId17" imgW="1155600" imgH="228600" progId="Equation.DSMT4">
                  <p:embed/>
                </p:oleObj>
              </mc:Choice>
              <mc:Fallback>
                <p:oleObj name="Equation" r:id="rId17" imgW="1155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80513" y="3359742"/>
                        <a:ext cx="1798638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de seta reta 18"/>
          <p:cNvCxnSpPr/>
          <p:nvPr/>
        </p:nvCxnSpPr>
        <p:spPr>
          <a:xfrm>
            <a:off x="5525995" y="3529949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to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879717"/>
              </p:ext>
            </p:extLst>
          </p:nvPr>
        </p:nvGraphicFramePr>
        <p:xfrm>
          <a:off x="2353900" y="3769631"/>
          <a:ext cx="514350" cy="316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2" name="Equation" r:id="rId19" imgW="330120" imgH="203040" progId="Equation.DSMT4">
                  <p:embed/>
                </p:oleObj>
              </mc:Choice>
              <mc:Fallback>
                <p:oleObj name="Equation" r:id="rId19" imgW="3301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53900" y="3769631"/>
                        <a:ext cx="514350" cy="316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Conector de seta reta 20"/>
          <p:cNvCxnSpPr/>
          <p:nvPr/>
        </p:nvCxnSpPr>
        <p:spPr>
          <a:xfrm>
            <a:off x="2999844" y="3927893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to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929566"/>
              </p:ext>
            </p:extLst>
          </p:nvPr>
        </p:nvGraphicFramePr>
        <p:xfrm>
          <a:off x="3721371" y="3725289"/>
          <a:ext cx="13446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3" name="Equation" r:id="rId21" imgW="863280" imgH="228600" progId="Equation.DSMT4">
                  <p:embed/>
                </p:oleObj>
              </mc:Choice>
              <mc:Fallback>
                <p:oleObj name="Equation" r:id="rId21" imgW="863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21371" y="3725289"/>
                        <a:ext cx="134461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Conector de seta reta 22"/>
          <p:cNvCxnSpPr/>
          <p:nvPr/>
        </p:nvCxnSpPr>
        <p:spPr>
          <a:xfrm>
            <a:off x="5553741" y="3890665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to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189274"/>
              </p:ext>
            </p:extLst>
          </p:nvPr>
        </p:nvGraphicFramePr>
        <p:xfrm>
          <a:off x="2342619" y="4132741"/>
          <a:ext cx="55403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4" name="Equation" r:id="rId23" imgW="355320" imgH="203040" progId="Equation.DSMT4">
                  <p:embed/>
                </p:oleObj>
              </mc:Choice>
              <mc:Fallback>
                <p:oleObj name="Equation" r:id="rId23" imgW="355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42619" y="4132741"/>
                        <a:ext cx="55403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Conector de seta reta 24"/>
          <p:cNvCxnSpPr/>
          <p:nvPr/>
        </p:nvCxnSpPr>
        <p:spPr>
          <a:xfrm>
            <a:off x="2999844" y="4297894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to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53714"/>
              </p:ext>
            </p:extLst>
          </p:nvPr>
        </p:nvGraphicFramePr>
        <p:xfrm>
          <a:off x="3711115" y="4095070"/>
          <a:ext cx="13652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5" name="Equation" r:id="rId25" imgW="876240" imgH="228600" progId="Equation.DSMT4">
                  <p:embed/>
                </p:oleObj>
              </mc:Choice>
              <mc:Fallback>
                <p:oleObj name="Equation" r:id="rId25" imgW="876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711115" y="4095070"/>
                        <a:ext cx="13652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Conector de seta reta 26"/>
          <p:cNvCxnSpPr/>
          <p:nvPr/>
        </p:nvCxnSpPr>
        <p:spPr>
          <a:xfrm>
            <a:off x="5553741" y="4260666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to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461519"/>
              </p:ext>
            </p:extLst>
          </p:nvPr>
        </p:nvGraphicFramePr>
        <p:xfrm>
          <a:off x="2363327" y="4477657"/>
          <a:ext cx="4937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6" name="Equation" r:id="rId27" imgW="317160" imgH="203040" progId="Equation.DSMT4">
                  <p:embed/>
                </p:oleObj>
              </mc:Choice>
              <mc:Fallback>
                <p:oleObj name="Equation" r:id="rId27" imgW="317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363327" y="4477657"/>
                        <a:ext cx="49371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Conector de seta reta 28"/>
          <p:cNvCxnSpPr/>
          <p:nvPr/>
        </p:nvCxnSpPr>
        <p:spPr>
          <a:xfrm>
            <a:off x="2999844" y="4623177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to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515477"/>
              </p:ext>
            </p:extLst>
          </p:nvPr>
        </p:nvGraphicFramePr>
        <p:xfrm>
          <a:off x="3721371" y="4420573"/>
          <a:ext cx="13446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7" name="Equation" r:id="rId29" imgW="863280" imgH="228600" progId="Equation.DSMT4">
                  <p:embed/>
                </p:oleObj>
              </mc:Choice>
              <mc:Fallback>
                <p:oleObj name="Equation" r:id="rId29" imgW="863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721371" y="4420573"/>
                        <a:ext cx="134461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Conector de seta reta 30"/>
          <p:cNvCxnSpPr/>
          <p:nvPr/>
        </p:nvCxnSpPr>
        <p:spPr>
          <a:xfrm>
            <a:off x="5553741" y="4585949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to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517002"/>
              </p:ext>
            </p:extLst>
          </p:nvPr>
        </p:nvGraphicFramePr>
        <p:xfrm>
          <a:off x="2333165" y="4780870"/>
          <a:ext cx="5540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8" name="Equation" r:id="rId31" imgW="355320" imgH="203040" progId="Equation.DSMT4">
                  <p:embed/>
                </p:oleObj>
              </mc:Choice>
              <mc:Fallback>
                <p:oleObj name="Equation" r:id="rId31" imgW="3553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333165" y="4780870"/>
                        <a:ext cx="5540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Conector de seta reta 37"/>
          <p:cNvCxnSpPr/>
          <p:nvPr/>
        </p:nvCxnSpPr>
        <p:spPr>
          <a:xfrm>
            <a:off x="2999844" y="4926835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to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692788"/>
              </p:ext>
            </p:extLst>
          </p:nvPr>
        </p:nvGraphicFramePr>
        <p:xfrm>
          <a:off x="3711115" y="4723720"/>
          <a:ext cx="136525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9" name="Equation" r:id="rId33" imgW="876240" imgH="228600" progId="Equation.DSMT4">
                  <p:embed/>
                </p:oleObj>
              </mc:Choice>
              <mc:Fallback>
                <p:oleObj name="Equation" r:id="rId33" imgW="876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711115" y="4723720"/>
                        <a:ext cx="136525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Conector de seta reta 39"/>
          <p:cNvCxnSpPr/>
          <p:nvPr/>
        </p:nvCxnSpPr>
        <p:spPr>
          <a:xfrm>
            <a:off x="5553741" y="4889607"/>
            <a:ext cx="47625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tângulo 40"/>
          <p:cNvSpPr/>
          <p:nvPr/>
        </p:nvSpPr>
        <p:spPr>
          <a:xfrm>
            <a:off x="329300" y="158253"/>
            <a:ext cx="103933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/>
              <a:t>Subconjuntos </a:t>
            </a:r>
            <a:r>
              <a:rPr lang="pt-BR" sz="2000" dirty="0"/>
              <a:t>de variáveis não observáveis para os (para </a:t>
            </a:r>
            <a:r>
              <a:rPr lang="pt-BR" sz="2000" dirty="0" smtClean="0"/>
              <a:t>as quais </a:t>
            </a:r>
            <a:r>
              <a:rPr lang="pt-BR" sz="2000" dirty="0"/>
              <a:t>o sistema não é observável):</a:t>
            </a:r>
          </a:p>
        </p:txBody>
      </p:sp>
      <p:sp>
        <p:nvSpPr>
          <p:cNvPr id="42" name="Espaço Reservado para Conteúdo 41"/>
          <p:cNvSpPr>
            <a:spLocks noGrp="1"/>
          </p:cNvSpPr>
          <p:nvPr>
            <p:ph idx="1"/>
          </p:nvPr>
        </p:nvSpPr>
        <p:spPr>
          <a:xfrm>
            <a:off x="757007" y="5255034"/>
            <a:ext cx="10515600" cy="1377789"/>
          </a:xfrm>
        </p:spPr>
        <p:txBody>
          <a:bodyPr>
            <a:normAutofit lnSpcReduction="10000"/>
          </a:bodyPr>
          <a:lstStyle/>
          <a:p>
            <a:r>
              <a:rPr lang="pt-BR" sz="1900" dirty="0"/>
              <a:t>Exemplo (1,2):</a:t>
            </a:r>
          </a:p>
          <a:p>
            <a:r>
              <a:rPr lang="pt-BR" sz="1900" dirty="0"/>
              <a:t>o grau de transcendência é 1 e há sete estados não observáveis                               . </a:t>
            </a:r>
          </a:p>
          <a:p>
            <a:r>
              <a:rPr lang="pt-BR" sz="1900" dirty="0"/>
              <a:t>No entanto, o grau de transcendência indica que basta considerar qualquer um desses sete estados como conhecido pelo sistema resultante para se tornar totalmente observável. </a:t>
            </a:r>
          </a:p>
          <a:p>
            <a:endParaRPr lang="pt-BR" dirty="0"/>
          </a:p>
        </p:txBody>
      </p:sp>
      <p:graphicFrame>
        <p:nvGraphicFramePr>
          <p:cNvPr id="44" name="Objeto 43">
            <a:extLst>
              <a:ext uri="{FF2B5EF4-FFF2-40B4-BE49-F238E27FC236}">
                <a16:creationId xmlns:a16="http://schemas.microsoft.com/office/drawing/2014/main" xmlns="" id="{A22FB189-0599-4E9A-8364-220445AF13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547178"/>
              </p:ext>
            </p:extLst>
          </p:nvPr>
        </p:nvGraphicFramePr>
        <p:xfrm>
          <a:off x="1119783" y="854208"/>
          <a:ext cx="3963988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20" name="Equation" r:id="rId35" imgW="2400120" imgH="711000" progId="Equation.DSMT4">
                  <p:embed/>
                </p:oleObj>
              </mc:Choice>
              <mc:Fallback>
                <p:oleObj name="Equation" r:id="rId35" imgW="240012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9783" y="854208"/>
                        <a:ext cx="3963988" cy="1192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CaixaDeTexto 44"/>
          <p:cNvSpPr txBox="1"/>
          <p:nvPr/>
        </p:nvSpPr>
        <p:spPr>
          <a:xfrm>
            <a:off x="5791866" y="109537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e</a:t>
            </a:r>
            <a:endParaRPr lang="pt-BR" dirty="0"/>
          </a:p>
        </p:txBody>
      </p:sp>
      <p:graphicFrame>
        <p:nvGraphicFramePr>
          <p:cNvPr id="47" name="Objeto 46">
            <a:extLst>
              <a:ext uri="{FF2B5EF4-FFF2-40B4-BE49-F238E27FC236}">
                <a16:creationId xmlns:a16="http://schemas.microsoft.com/office/drawing/2014/main" xmlns="" id="{E923A64A-999B-417D-9512-70FB67F48C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5091"/>
              </p:ext>
            </p:extLst>
          </p:nvPr>
        </p:nvGraphicFramePr>
        <p:xfrm>
          <a:off x="6800043" y="831674"/>
          <a:ext cx="3229782" cy="1237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21" name="Equation" r:id="rId37" imgW="1905000" imgH="711200" progId="Equation.DSMT4">
                  <p:embed/>
                </p:oleObj>
              </mc:Choice>
              <mc:Fallback>
                <p:oleObj name="Equation" r:id="rId37" imgW="1905000" imgH="71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0043" y="831674"/>
                        <a:ext cx="3229782" cy="12372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395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3500" y="2698750"/>
            <a:ext cx="10515600" cy="1325563"/>
          </a:xfrm>
        </p:spPr>
        <p:txBody>
          <a:bodyPr/>
          <a:lstStyle/>
          <a:p>
            <a:pPr algn="ctr"/>
            <a:r>
              <a:rPr lang="pt-BR" dirty="0" smtClean="0"/>
              <a:t>APLICAÇÃO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3050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219450" y="1724025"/>
            <a:ext cx="5572125" cy="32289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3833811" y="2984569"/>
            <a:ext cx="4343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/>
              <a:t>Modelo do Gerador</a:t>
            </a:r>
            <a:endParaRPr lang="pt-BR" sz="4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1276350" y="361950"/>
            <a:ext cx="1183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u="sng" dirty="0" smtClean="0"/>
              <a:t>Geral</a:t>
            </a:r>
            <a:endParaRPr lang="pt-BR" sz="3600" u="sng" dirty="0"/>
          </a:p>
        </p:txBody>
      </p:sp>
      <p:cxnSp>
        <p:nvCxnSpPr>
          <p:cNvPr id="8" name="Conector de seta reta 7"/>
          <p:cNvCxnSpPr/>
          <p:nvPr/>
        </p:nvCxnSpPr>
        <p:spPr>
          <a:xfrm flipV="1">
            <a:off x="1868083" y="255270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de seta reta 8"/>
          <p:cNvCxnSpPr/>
          <p:nvPr/>
        </p:nvCxnSpPr>
        <p:spPr>
          <a:xfrm flipV="1">
            <a:off x="1868083" y="319087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 flipV="1">
            <a:off x="1868083" y="382905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 flipV="1">
            <a:off x="1868082" y="446722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 flipV="1">
            <a:off x="8791575" y="256222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 flipV="1">
            <a:off x="8791575" y="319087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e seta reta 13"/>
          <p:cNvCxnSpPr/>
          <p:nvPr/>
        </p:nvCxnSpPr>
        <p:spPr>
          <a:xfrm flipV="1">
            <a:off x="8791575" y="383857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842759"/>
              </p:ext>
            </p:extLst>
          </p:nvPr>
        </p:nvGraphicFramePr>
        <p:xfrm>
          <a:off x="2269923" y="1875056"/>
          <a:ext cx="547688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0" name="Equation" r:id="rId3" imgW="190440" imgH="228600" progId="Equation.DSMT4">
                  <p:embed/>
                </p:oleObj>
              </mc:Choice>
              <mc:Fallback>
                <p:oleObj name="Equation" r:id="rId3" imgW="190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9923" y="1875056"/>
                        <a:ext cx="547688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to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498331"/>
              </p:ext>
            </p:extLst>
          </p:nvPr>
        </p:nvGraphicFramePr>
        <p:xfrm>
          <a:off x="2287588" y="2655888"/>
          <a:ext cx="5111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1" name="Equation" r:id="rId5" imgW="177480" imgH="228600" progId="Equation.DSMT4">
                  <p:embed/>
                </p:oleObj>
              </mc:Choice>
              <mc:Fallback>
                <p:oleObj name="Equation" r:id="rId5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7588" y="2655888"/>
                        <a:ext cx="51117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to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481086"/>
              </p:ext>
            </p:extLst>
          </p:nvPr>
        </p:nvGraphicFramePr>
        <p:xfrm>
          <a:off x="2305050" y="3294063"/>
          <a:ext cx="4746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" name="Equation" r:id="rId7" imgW="164880" imgH="228600" progId="Equation.DSMT4">
                  <p:embed/>
                </p:oleObj>
              </mc:Choice>
              <mc:Fallback>
                <p:oleObj name="Equation" r:id="rId7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5050" y="3294063"/>
                        <a:ext cx="4746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304730"/>
              </p:ext>
            </p:extLst>
          </p:nvPr>
        </p:nvGraphicFramePr>
        <p:xfrm>
          <a:off x="2287588" y="3929063"/>
          <a:ext cx="5111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3" name="Equation" r:id="rId9" imgW="177480" imgH="228600" progId="Equation.DSMT4">
                  <p:embed/>
                </p:oleObj>
              </mc:Choice>
              <mc:Fallback>
                <p:oleObj name="Equation" r:id="rId9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87588" y="3929063"/>
                        <a:ext cx="51117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613752"/>
              </p:ext>
            </p:extLst>
          </p:nvPr>
        </p:nvGraphicFramePr>
        <p:xfrm>
          <a:off x="9229725" y="1998663"/>
          <a:ext cx="4746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4" name="Equation" r:id="rId11" imgW="164880" imgH="228600" progId="Equation.DSMT4">
                  <p:embed/>
                </p:oleObj>
              </mc:Choice>
              <mc:Fallback>
                <p:oleObj name="Equation" r:id="rId11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29725" y="1998663"/>
                        <a:ext cx="4746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to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849597"/>
              </p:ext>
            </p:extLst>
          </p:nvPr>
        </p:nvGraphicFramePr>
        <p:xfrm>
          <a:off x="9240838" y="2636838"/>
          <a:ext cx="54768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5" name="Equation" r:id="rId13" imgW="190440" imgH="228600" progId="Equation.DSMT4">
                  <p:embed/>
                </p:oleObj>
              </mc:Choice>
              <mc:Fallback>
                <p:oleObj name="Equation" r:id="rId13" imgW="190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40838" y="2636838"/>
                        <a:ext cx="547687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to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967416"/>
              </p:ext>
            </p:extLst>
          </p:nvPr>
        </p:nvGraphicFramePr>
        <p:xfrm>
          <a:off x="9305925" y="3421063"/>
          <a:ext cx="4381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6" name="Equation" r:id="rId15" imgW="152280" imgH="139680" progId="Equation.DSMT4">
                  <p:embed/>
                </p:oleObj>
              </mc:Choice>
              <mc:Fallback>
                <p:oleObj name="Equation" r:id="rId15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05925" y="3421063"/>
                        <a:ext cx="4381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465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0451" y="-62494"/>
            <a:ext cx="10515600" cy="1325563"/>
          </a:xfrm>
        </p:spPr>
        <p:txBody>
          <a:bodyPr/>
          <a:lstStyle/>
          <a:p>
            <a:r>
              <a:rPr lang="pt-BR" dirty="0" smtClean="0"/>
              <a:t>Modelo (online) Disser. Elmer</a:t>
            </a: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2181225" y="1275585"/>
            <a:ext cx="5572125" cy="32289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5" name="Conector de seta reta 4"/>
          <p:cNvCxnSpPr/>
          <p:nvPr/>
        </p:nvCxnSpPr>
        <p:spPr>
          <a:xfrm flipV="1">
            <a:off x="829858" y="210426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de seta reta 5"/>
          <p:cNvCxnSpPr/>
          <p:nvPr/>
        </p:nvCxnSpPr>
        <p:spPr>
          <a:xfrm flipV="1">
            <a:off x="829858" y="274243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de seta reta 6"/>
          <p:cNvCxnSpPr/>
          <p:nvPr/>
        </p:nvCxnSpPr>
        <p:spPr>
          <a:xfrm flipV="1">
            <a:off x="829858" y="338061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 flipV="1">
            <a:off x="829857" y="401878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 flipV="1">
            <a:off x="7753350" y="2742435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376208"/>
              </p:ext>
            </p:extLst>
          </p:nvPr>
        </p:nvGraphicFramePr>
        <p:xfrm>
          <a:off x="1268413" y="1426398"/>
          <a:ext cx="474662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0" name="Equation" r:id="rId3" imgW="164880" imgH="228600" progId="Equation.DSMT4">
                  <p:embed/>
                </p:oleObj>
              </mc:Choice>
              <mc:Fallback>
                <p:oleObj name="Equation" r:id="rId3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8413" y="1426398"/>
                        <a:ext cx="474662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o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31476"/>
              </p:ext>
            </p:extLst>
          </p:nvPr>
        </p:nvGraphicFramePr>
        <p:xfrm>
          <a:off x="1266824" y="2075685"/>
          <a:ext cx="474663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1" name="Equation" r:id="rId5" imgW="164880" imgH="241200" progId="Equation.DSMT4">
                  <p:embed/>
                </p:oleObj>
              </mc:Choice>
              <mc:Fallback>
                <p:oleObj name="Equation" r:id="rId5" imgW="1648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66824" y="2075685"/>
                        <a:ext cx="474663" cy="69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093074"/>
              </p:ext>
            </p:extLst>
          </p:nvPr>
        </p:nvGraphicFramePr>
        <p:xfrm>
          <a:off x="1157288" y="2828160"/>
          <a:ext cx="693737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2" name="Equation" r:id="rId7" imgW="241200" imgH="241200" progId="Equation.DSMT4">
                  <p:embed/>
                </p:oleObj>
              </mc:Choice>
              <mc:Fallback>
                <p:oleObj name="Equation" r:id="rId7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7288" y="2828160"/>
                        <a:ext cx="693737" cy="69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007488"/>
              </p:ext>
            </p:extLst>
          </p:nvPr>
        </p:nvGraphicFramePr>
        <p:xfrm>
          <a:off x="1231900" y="3480623"/>
          <a:ext cx="547688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3" name="Equation" r:id="rId9" imgW="190440" imgH="228600" progId="Equation.DSMT4">
                  <p:embed/>
                </p:oleObj>
              </mc:Choice>
              <mc:Fallback>
                <p:oleObj name="Equation" r:id="rId9" imgW="190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31900" y="3480623"/>
                        <a:ext cx="547688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311071"/>
              </p:ext>
            </p:extLst>
          </p:nvPr>
        </p:nvGraphicFramePr>
        <p:xfrm>
          <a:off x="8209958" y="2373342"/>
          <a:ext cx="4381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4" name="Equation" r:id="rId11" imgW="152280" imgH="139680" progId="Equation.DSMT4">
                  <p:embed/>
                </p:oleObj>
              </mc:Choice>
              <mc:Fallback>
                <p:oleObj name="Equation" r:id="rId11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09958" y="2373342"/>
                        <a:ext cx="4381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to 18">
            <a:extLst>
              <a:ext uri="{FF2B5EF4-FFF2-40B4-BE49-F238E27FC236}">
                <a16:creationId xmlns="" xmlns:a16="http://schemas.microsoft.com/office/drawing/2014/main" id="{FF1A3956-E078-45CD-94A5-74D911531E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082948"/>
              </p:ext>
            </p:extLst>
          </p:nvPr>
        </p:nvGraphicFramePr>
        <p:xfrm>
          <a:off x="2386617" y="1747866"/>
          <a:ext cx="5109558" cy="219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5" name="Equation" r:id="rId13" imgW="3251160" imgH="1396800" progId="Equation.DSMT4">
                  <p:embed/>
                </p:oleObj>
              </mc:Choice>
              <mc:Fallback>
                <p:oleObj name="Equation" r:id="rId13" imgW="3251160" imgH="1396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86617" y="1747866"/>
                        <a:ext cx="5109558" cy="219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CaixaDeTexto 19">
            <a:extLst>
              <a:ext uri="{FF2B5EF4-FFF2-40B4-BE49-F238E27FC236}">
                <a16:creationId xmlns="" xmlns:a16="http://schemas.microsoft.com/office/drawing/2014/main" id="{DB97D600-09B3-4227-AF55-A274C92DD350}"/>
              </a:ext>
            </a:extLst>
          </p:cNvPr>
          <p:cNvSpPr txBox="1"/>
          <p:nvPr/>
        </p:nvSpPr>
        <p:spPr>
          <a:xfrm>
            <a:off x="1266824" y="5140413"/>
            <a:ext cx="9785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Não foi possível estimar de forma simultâneas os parâmetros de eixos-d e q.  O rank da matriz          não é completo.</a:t>
            </a:r>
          </a:p>
        </p:txBody>
      </p:sp>
      <p:graphicFrame>
        <p:nvGraphicFramePr>
          <p:cNvPr id="21" name="Objeto 20">
            <a:extLst>
              <a:ext uri="{FF2B5EF4-FFF2-40B4-BE49-F238E27FC236}">
                <a16:creationId xmlns="" xmlns:a16="http://schemas.microsoft.com/office/drawing/2014/main" id="{87B5DEC1-FD8A-4CDC-A06F-473AF41F2E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352246"/>
              </p:ext>
            </p:extLst>
          </p:nvPr>
        </p:nvGraphicFramePr>
        <p:xfrm>
          <a:off x="3484354" y="5555911"/>
          <a:ext cx="593573" cy="33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6" name="Equation" r:id="rId15" imgW="342720" imgH="203040" progId="Equation.DSMT4">
                  <p:embed/>
                </p:oleObj>
              </mc:Choice>
              <mc:Fallback>
                <p:oleObj name="Equation" r:id="rId15" imgW="342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84354" y="5555911"/>
                        <a:ext cx="593573" cy="33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to 21">
            <a:extLst>
              <a:ext uri="{FF2B5EF4-FFF2-40B4-BE49-F238E27FC236}">
                <a16:creationId xmlns="" xmlns:a16="http://schemas.microsoft.com/office/drawing/2014/main" id="{80535EBB-E7D6-47A4-8A50-9A53B2FB3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547913"/>
              </p:ext>
            </p:extLst>
          </p:nvPr>
        </p:nvGraphicFramePr>
        <p:xfrm>
          <a:off x="9238732" y="620040"/>
          <a:ext cx="2814637" cy="144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7" name="Equation" r:id="rId17" imgW="2019240" imgH="1041120" progId="Equation.DSMT4">
                  <p:embed/>
                </p:oleObj>
              </mc:Choice>
              <mc:Fallback>
                <p:oleObj name="Equation" r:id="rId17" imgW="201924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8732" y="620040"/>
                        <a:ext cx="2814637" cy="1449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19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6750" y="200848"/>
            <a:ext cx="10515600" cy="882650"/>
          </a:xfrm>
        </p:spPr>
        <p:txBody>
          <a:bodyPr>
            <a:normAutofit/>
          </a:bodyPr>
          <a:lstStyle/>
          <a:p>
            <a:r>
              <a:rPr lang="pt-BR" sz="3200" dirty="0" smtClean="0"/>
              <a:t>Modelo de dois eixos (tensão de campo)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2181225" y="1275585"/>
            <a:ext cx="5572125" cy="51252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 de seta reta 3"/>
          <p:cNvCxnSpPr/>
          <p:nvPr/>
        </p:nvCxnSpPr>
        <p:spPr>
          <a:xfrm flipV="1">
            <a:off x="828921" y="3348094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de seta reta 4"/>
          <p:cNvCxnSpPr/>
          <p:nvPr/>
        </p:nvCxnSpPr>
        <p:spPr>
          <a:xfrm flipV="1">
            <a:off x="828921" y="3986269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de seta reta 5"/>
          <p:cNvCxnSpPr/>
          <p:nvPr/>
        </p:nvCxnSpPr>
        <p:spPr>
          <a:xfrm flipV="1">
            <a:off x="828921" y="4624444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851497"/>
              </p:ext>
            </p:extLst>
          </p:nvPr>
        </p:nvGraphicFramePr>
        <p:xfrm>
          <a:off x="1249362" y="2670997"/>
          <a:ext cx="5111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4" name="Equation" r:id="rId3" imgW="177480" imgH="228600" progId="Equation.DSMT4">
                  <p:embed/>
                </p:oleObj>
              </mc:Choice>
              <mc:Fallback>
                <p:oleObj name="Equation" r:id="rId3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9362" y="2670997"/>
                        <a:ext cx="51117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660928"/>
              </p:ext>
            </p:extLst>
          </p:nvPr>
        </p:nvGraphicFramePr>
        <p:xfrm>
          <a:off x="1156351" y="4071994"/>
          <a:ext cx="693737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5" name="Equation" r:id="rId5" imgW="241200" imgH="241200" progId="Equation.DSMT4">
                  <p:embed/>
                </p:oleObj>
              </mc:Choice>
              <mc:Fallback>
                <p:oleObj name="Equation" r:id="rId5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6351" y="4071994"/>
                        <a:ext cx="693737" cy="69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Espaço Reservado para Conteúdo 3">
            <a:extLst>
              <a:ext uri="{FF2B5EF4-FFF2-40B4-BE49-F238E27FC236}">
                <a16:creationId xmlns="" xmlns:a16="http://schemas.microsoft.com/office/drawing/2014/main" id="{941C3BE7-6AD9-40D8-9112-1BA71BB3EB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17933"/>
              </p:ext>
            </p:extLst>
          </p:nvPr>
        </p:nvGraphicFramePr>
        <p:xfrm>
          <a:off x="3540815" y="1862023"/>
          <a:ext cx="3119230" cy="236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6" name="Equation" r:id="rId7" imgW="2209680" imgH="1676160" progId="Equation.DSMT4">
                  <p:embed/>
                </p:oleObj>
              </mc:Choice>
              <mc:Fallback>
                <p:oleObj name="Equation" r:id="rId7" imgW="2209680" imgH="1676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0815" y="1862023"/>
                        <a:ext cx="3119230" cy="2366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to 15">
            <a:extLst>
              <a:ext uri="{FF2B5EF4-FFF2-40B4-BE49-F238E27FC236}">
                <a16:creationId xmlns="" xmlns:a16="http://schemas.microsoft.com/office/drawing/2014/main" id="{F398B054-249E-4A14-9844-EAD02D8792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022686"/>
              </p:ext>
            </p:extLst>
          </p:nvPr>
        </p:nvGraphicFramePr>
        <p:xfrm>
          <a:off x="3465857" y="4567927"/>
          <a:ext cx="2343116" cy="1493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7" name="Equation" r:id="rId9" imgW="1841400" imgH="1168200" progId="Equation.DSMT4">
                  <p:embed/>
                </p:oleObj>
              </mc:Choice>
              <mc:Fallback>
                <p:oleObj name="Equation" r:id="rId9" imgW="1841400" imgH="116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5857" y="4567927"/>
                        <a:ext cx="2343116" cy="14932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Conector de seta reta 16"/>
          <p:cNvCxnSpPr/>
          <p:nvPr/>
        </p:nvCxnSpPr>
        <p:spPr>
          <a:xfrm flipV="1">
            <a:off x="7762224" y="366636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 flipV="1">
            <a:off x="7762224" y="429501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932118"/>
              </p:ext>
            </p:extLst>
          </p:nvPr>
        </p:nvGraphicFramePr>
        <p:xfrm>
          <a:off x="8362950" y="2999610"/>
          <a:ext cx="4746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8" name="Equation" r:id="rId11" imgW="164880" imgH="228600" progId="Equation.DSMT4">
                  <p:embed/>
                </p:oleObj>
              </mc:Choice>
              <mc:Fallback>
                <p:oleObj name="Equation" r:id="rId11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62950" y="2999610"/>
                        <a:ext cx="4746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to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953083"/>
              </p:ext>
            </p:extLst>
          </p:nvPr>
        </p:nvGraphicFramePr>
        <p:xfrm>
          <a:off x="8374063" y="3637785"/>
          <a:ext cx="54768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9" name="Equation" r:id="rId13" imgW="190440" imgH="228600" progId="Equation.DSMT4">
                  <p:embed/>
                </p:oleObj>
              </mc:Choice>
              <mc:Fallback>
                <p:oleObj name="Equation" r:id="rId13" imgW="190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4063" y="3637785"/>
                        <a:ext cx="547687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to 20">
            <a:extLst>
              <a:ext uri="{FF2B5EF4-FFF2-40B4-BE49-F238E27FC236}">
                <a16:creationId xmlns="" xmlns:a16="http://schemas.microsoft.com/office/drawing/2014/main" id="{CED3B4CC-EBB2-4C12-8730-36ADE6C8C3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921293"/>
              </p:ext>
            </p:extLst>
          </p:nvPr>
        </p:nvGraphicFramePr>
        <p:xfrm>
          <a:off x="9009063" y="642173"/>
          <a:ext cx="2965450" cy="193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0" name="Equation" r:id="rId15" imgW="2019240" imgH="1320480" progId="Equation.DSMT4">
                  <p:embed/>
                </p:oleObj>
              </mc:Choice>
              <mc:Fallback>
                <p:oleObj name="Equation" r:id="rId15" imgW="2019240" imgH="1320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9063" y="642173"/>
                        <a:ext cx="2965450" cy="1939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to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92908"/>
              </p:ext>
            </p:extLst>
          </p:nvPr>
        </p:nvGraphicFramePr>
        <p:xfrm>
          <a:off x="1265237" y="3334572"/>
          <a:ext cx="4746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1" name="Equation" r:id="rId17" imgW="164880" imgH="228600" progId="Equation.DSMT4">
                  <p:embed/>
                </p:oleObj>
              </mc:Choice>
              <mc:Fallback>
                <p:oleObj name="Equation" r:id="rId17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65237" y="3334572"/>
                        <a:ext cx="4746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973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6750" y="200848"/>
            <a:ext cx="10515600" cy="882650"/>
          </a:xfrm>
        </p:spPr>
        <p:txBody>
          <a:bodyPr>
            <a:normAutofit/>
          </a:bodyPr>
          <a:lstStyle/>
          <a:p>
            <a:r>
              <a:rPr lang="pt-BR" sz="3200" dirty="0" smtClean="0"/>
              <a:t>Modelo de dois eixos </a:t>
            </a:r>
            <a:r>
              <a:rPr lang="pt-BR" sz="3200" dirty="0" smtClean="0"/>
              <a:t>(corrente </a:t>
            </a:r>
            <a:r>
              <a:rPr lang="pt-BR" sz="3200" dirty="0" smtClean="0"/>
              <a:t>de campo)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2181225" y="1275585"/>
            <a:ext cx="5572125" cy="51252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 de seta reta 3"/>
          <p:cNvCxnSpPr/>
          <p:nvPr/>
        </p:nvCxnSpPr>
        <p:spPr>
          <a:xfrm flipV="1">
            <a:off x="828921" y="3348094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de seta reta 4"/>
          <p:cNvCxnSpPr/>
          <p:nvPr/>
        </p:nvCxnSpPr>
        <p:spPr>
          <a:xfrm flipV="1">
            <a:off x="828921" y="3986269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de seta reta 5"/>
          <p:cNvCxnSpPr/>
          <p:nvPr/>
        </p:nvCxnSpPr>
        <p:spPr>
          <a:xfrm flipV="1">
            <a:off x="828921" y="4624444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to 8"/>
          <p:cNvGraphicFramePr>
            <a:graphicFrameLocks noChangeAspect="1"/>
          </p:cNvGraphicFramePr>
          <p:nvPr/>
        </p:nvGraphicFramePr>
        <p:xfrm>
          <a:off x="1249362" y="2670997"/>
          <a:ext cx="5111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0" name="Equation" r:id="rId3" imgW="177480" imgH="228600" progId="Equation.DSMT4">
                  <p:embed/>
                </p:oleObj>
              </mc:Choice>
              <mc:Fallback>
                <p:oleObj name="Equation" r:id="rId3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9362" y="2670997"/>
                        <a:ext cx="51117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276193"/>
              </p:ext>
            </p:extLst>
          </p:nvPr>
        </p:nvGraphicFramePr>
        <p:xfrm>
          <a:off x="1209675" y="4071938"/>
          <a:ext cx="584200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1" name="Equation" r:id="rId5" imgW="203040" imgH="241200" progId="Equation.DSMT4">
                  <p:embed/>
                </p:oleObj>
              </mc:Choice>
              <mc:Fallback>
                <p:oleObj name="Equation" r:id="rId5" imgW="2030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09675" y="4071938"/>
                        <a:ext cx="584200" cy="693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Conector de seta reta 16"/>
          <p:cNvCxnSpPr/>
          <p:nvPr/>
        </p:nvCxnSpPr>
        <p:spPr>
          <a:xfrm flipV="1">
            <a:off x="7762224" y="366636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 flipV="1">
            <a:off x="7762224" y="4295010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to 18"/>
          <p:cNvGraphicFramePr>
            <a:graphicFrameLocks noChangeAspect="1"/>
          </p:cNvGraphicFramePr>
          <p:nvPr/>
        </p:nvGraphicFramePr>
        <p:xfrm>
          <a:off x="8362950" y="2999610"/>
          <a:ext cx="4746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2" name="Equation" r:id="rId7" imgW="164880" imgH="228600" progId="Equation.DSMT4">
                  <p:embed/>
                </p:oleObj>
              </mc:Choice>
              <mc:Fallback>
                <p:oleObj name="Equation" r:id="rId7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62950" y="2999610"/>
                        <a:ext cx="4746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to 19"/>
          <p:cNvGraphicFramePr>
            <a:graphicFrameLocks noChangeAspect="1"/>
          </p:cNvGraphicFramePr>
          <p:nvPr/>
        </p:nvGraphicFramePr>
        <p:xfrm>
          <a:off x="8374063" y="3637785"/>
          <a:ext cx="54768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3" name="Equation" r:id="rId9" imgW="190440" imgH="228600" progId="Equation.DSMT4">
                  <p:embed/>
                </p:oleObj>
              </mc:Choice>
              <mc:Fallback>
                <p:oleObj name="Equation" r:id="rId9" imgW="190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74063" y="3637785"/>
                        <a:ext cx="547687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to 21"/>
          <p:cNvGraphicFramePr>
            <a:graphicFrameLocks noChangeAspect="1"/>
          </p:cNvGraphicFramePr>
          <p:nvPr/>
        </p:nvGraphicFramePr>
        <p:xfrm>
          <a:off x="1265237" y="3334572"/>
          <a:ext cx="4746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4" name="Equation" r:id="rId11" imgW="164880" imgH="228600" progId="Equation.DSMT4">
                  <p:embed/>
                </p:oleObj>
              </mc:Choice>
              <mc:Fallback>
                <p:oleObj name="Equation" r:id="rId11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65237" y="3334572"/>
                        <a:ext cx="4746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to 22">
            <a:extLst>
              <a:ext uri="{FF2B5EF4-FFF2-40B4-BE49-F238E27FC236}">
                <a16:creationId xmlns="" xmlns:a16="http://schemas.microsoft.com/office/drawing/2014/main" id="{939A662E-3AD2-42FA-BD44-487E1FFD7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159786"/>
              </p:ext>
            </p:extLst>
          </p:nvPr>
        </p:nvGraphicFramePr>
        <p:xfrm>
          <a:off x="3465857" y="1824893"/>
          <a:ext cx="2606033" cy="1812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5" name="Equation" r:id="rId13" imgW="1752600" imgH="1219200" progId="Equation.DSMT4">
                  <p:embed/>
                </p:oleObj>
              </mc:Choice>
              <mc:Fallback>
                <p:oleObj name="Equation" r:id="rId13" imgW="1752600" imgH="1219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5857" y="1824893"/>
                        <a:ext cx="2606033" cy="18128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to 23">
            <a:extLst>
              <a:ext uri="{FF2B5EF4-FFF2-40B4-BE49-F238E27FC236}">
                <a16:creationId xmlns="" xmlns:a16="http://schemas.microsoft.com/office/drawing/2014/main" id="{0F3454CB-B942-4078-9E7A-BF8DD69AE4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60947"/>
              </p:ext>
            </p:extLst>
          </p:nvPr>
        </p:nvGraphicFramePr>
        <p:xfrm>
          <a:off x="3464614" y="4071994"/>
          <a:ext cx="2844714" cy="1812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6" name="Equation" r:id="rId15" imgW="1841400" imgH="1168200" progId="Equation.DSMT4">
                  <p:embed/>
                </p:oleObj>
              </mc:Choice>
              <mc:Fallback>
                <p:oleObj name="Equation" r:id="rId15" imgW="1841400" imgH="116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4614" y="4071994"/>
                        <a:ext cx="2844714" cy="1812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to 24">
            <a:extLst>
              <a:ext uri="{FF2B5EF4-FFF2-40B4-BE49-F238E27FC236}">
                <a16:creationId xmlns="" xmlns:a16="http://schemas.microsoft.com/office/drawing/2014/main" id="{2E0E7D0D-D0E3-434E-83B2-D11CAEA400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228851"/>
              </p:ext>
            </p:extLst>
          </p:nvPr>
        </p:nvGraphicFramePr>
        <p:xfrm>
          <a:off x="9215438" y="1100199"/>
          <a:ext cx="2422525" cy="144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7" name="Equation" r:id="rId17" imgW="1739880" imgH="1041120" progId="Equation.DSMT4">
                  <p:embed/>
                </p:oleObj>
              </mc:Choice>
              <mc:Fallback>
                <p:oleObj name="Equation" r:id="rId17" imgW="173988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15438" y="1100199"/>
                        <a:ext cx="2422525" cy="1449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270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6750" y="200848"/>
            <a:ext cx="10515600" cy="882650"/>
          </a:xfrm>
        </p:spPr>
        <p:txBody>
          <a:bodyPr>
            <a:normAutofit/>
          </a:bodyPr>
          <a:lstStyle/>
          <a:p>
            <a:r>
              <a:rPr lang="pt-BR" sz="3200" dirty="0" smtClean="0"/>
              <a:t>Teste Rejeição de Carga (off-line)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2191402" y="2457449"/>
            <a:ext cx="5979708" cy="20955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5" name="Conector de seta reta 4"/>
          <p:cNvCxnSpPr/>
          <p:nvPr/>
        </p:nvCxnSpPr>
        <p:spPr>
          <a:xfrm flipV="1">
            <a:off x="840035" y="3036888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/>
          <p:nvPr/>
        </p:nvCxnSpPr>
        <p:spPr>
          <a:xfrm flipV="1">
            <a:off x="8202484" y="3505199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to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677750"/>
              </p:ext>
            </p:extLst>
          </p:nvPr>
        </p:nvGraphicFramePr>
        <p:xfrm>
          <a:off x="1295777" y="2635251"/>
          <a:ext cx="4381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4" name="Equation" r:id="rId3" imgW="152280" imgH="139680" progId="Equation.DSMT4">
                  <p:embed/>
                </p:oleObj>
              </mc:Choice>
              <mc:Fallback>
                <p:oleObj name="Equation" r:id="rId3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777" y="2635251"/>
                        <a:ext cx="4381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to 22">
            <a:extLst>
              <a:ext uri="{FF2B5EF4-FFF2-40B4-BE49-F238E27FC236}">
                <a16:creationId xmlns="" xmlns:a16="http://schemas.microsoft.com/office/drawing/2014/main" id="{C816C3D8-FBB5-45BE-9834-54E7131C2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469301"/>
              </p:ext>
            </p:extLst>
          </p:nvPr>
        </p:nvGraphicFramePr>
        <p:xfrm>
          <a:off x="2476500" y="3046413"/>
          <a:ext cx="5335588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5" name="Equation" r:id="rId5" imgW="3632040" imgH="558720" progId="Equation.DSMT4">
                  <p:embed/>
                </p:oleObj>
              </mc:Choice>
              <mc:Fallback>
                <p:oleObj name="Equation" r:id="rId5" imgW="363204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3046413"/>
                        <a:ext cx="5335588" cy="823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to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301103"/>
              </p:ext>
            </p:extLst>
          </p:nvPr>
        </p:nvGraphicFramePr>
        <p:xfrm>
          <a:off x="8528050" y="3049588"/>
          <a:ext cx="3365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6" name="Equation" r:id="rId7" imgW="164880" imgH="228600" progId="Equation.DSMT4">
                  <p:embed/>
                </p:oleObj>
              </mc:Choice>
              <mc:Fallback>
                <p:oleObj name="Equation" r:id="rId7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28050" y="3049588"/>
                        <a:ext cx="3365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to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287674"/>
              </p:ext>
            </p:extLst>
          </p:nvPr>
        </p:nvGraphicFramePr>
        <p:xfrm>
          <a:off x="7894638" y="1051973"/>
          <a:ext cx="2403475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7" name="Equation" r:id="rId9" imgW="1752480" imgH="711000" progId="Equation.DSMT4">
                  <p:embed/>
                </p:oleObj>
              </mc:Choice>
              <mc:Fallback>
                <p:oleObj name="Equation" r:id="rId9" imgW="175248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4638" y="1051973"/>
                        <a:ext cx="2403475" cy="974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Conector de seta reta 25"/>
          <p:cNvCxnSpPr/>
          <p:nvPr/>
        </p:nvCxnSpPr>
        <p:spPr>
          <a:xfrm flipV="1">
            <a:off x="840035" y="3514724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de seta reta 26"/>
          <p:cNvCxnSpPr/>
          <p:nvPr/>
        </p:nvCxnSpPr>
        <p:spPr>
          <a:xfrm flipV="1">
            <a:off x="840035" y="4152899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to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717499"/>
              </p:ext>
            </p:extLst>
          </p:nvPr>
        </p:nvGraphicFramePr>
        <p:xfrm>
          <a:off x="1274763" y="3617913"/>
          <a:ext cx="474662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8" name="Equation" r:id="rId11" imgW="164880" imgH="228600" progId="Equation.DSMT4">
                  <p:embed/>
                </p:oleObj>
              </mc:Choice>
              <mc:Fallback>
                <p:oleObj name="Equation" r:id="rId11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74763" y="3617913"/>
                        <a:ext cx="474662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to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260969"/>
              </p:ext>
            </p:extLst>
          </p:nvPr>
        </p:nvGraphicFramePr>
        <p:xfrm>
          <a:off x="1292225" y="2913063"/>
          <a:ext cx="4381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9" name="Equation" r:id="rId13" imgW="152280" imgH="228600" progId="Equation.DSMT4">
                  <p:embed/>
                </p:oleObj>
              </mc:Choice>
              <mc:Fallback>
                <p:oleObj name="Equation" r:id="rId13" imgW="152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92225" y="2913063"/>
                        <a:ext cx="438150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661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6750" y="200848"/>
            <a:ext cx="10515600" cy="882650"/>
          </a:xfrm>
        </p:spPr>
        <p:txBody>
          <a:bodyPr>
            <a:normAutofit/>
          </a:bodyPr>
          <a:lstStyle/>
          <a:p>
            <a:r>
              <a:rPr lang="pt-BR" sz="3200" dirty="0" smtClean="0"/>
              <a:t>Teste Curto-circuito (off-line)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2191402" y="2457449"/>
            <a:ext cx="5979708" cy="20955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7" name="Conector de seta reta 16"/>
          <p:cNvCxnSpPr/>
          <p:nvPr/>
        </p:nvCxnSpPr>
        <p:spPr>
          <a:xfrm flipV="1">
            <a:off x="8202484" y="3505199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to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555488"/>
              </p:ext>
            </p:extLst>
          </p:nvPr>
        </p:nvGraphicFramePr>
        <p:xfrm>
          <a:off x="8489950" y="3049588"/>
          <a:ext cx="4143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6" name="Equation" r:id="rId3" imgW="203040" imgH="228600" progId="Equation.DSMT4">
                  <p:embed/>
                </p:oleObj>
              </mc:Choice>
              <mc:Fallback>
                <p:oleObj name="Equation" r:id="rId3" imgW="203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89950" y="3049588"/>
                        <a:ext cx="41433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tângulo 3"/>
              <p:cNvSpPr/>
              <p:nvPr/>
            </p:nvSpPr>
            <p:spPr>
              <a:xfrm>
                <a:off x="4006799" y="2675091"/>
                <a:ext cx="2148537" cy="3742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t-BR" dirty="0" smtClean="0"/>
                  <a:t>I</a:t>
                </a:r>
                <a14:m>
                  <m:oMath xmlns:m="http://schemas.openxmlformats.org/officeDocument/2006/math">
                    <m:r>
                      <a:rPr lang="pt-BR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BR" i="1">
                            <a:latin typeface="Cambria Math" panose="02040503050406030204" pitchFamily="18" charset="0"/>
                          </a:rPr>
                          <m:t>𝑎𝑒</m:t>
                        </m:r>
                      </m:e>
                      <m:sup>
                        <m:r>
                          <a:rPr lang="pt-BR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pt-BR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pt-BR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pt-BR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BR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BR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pt-BR" i="1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pt-BR" i="1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endParaRPr lang="pt-BR" dirty="0"/>
              </a:p>
            </p:txBody>
          </p:sp>
        </mc:Choice>
        <mc:Fallback>
          <p:sp>
            <p:nvSpPr>
              <p:cNvPr id="4" name="Retângulo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799" y="2675091"/>
                <a:ext cx="2148537" cy="374270"/>
              </a:xfrm>
              <a:prstGeom prst="rect">
                <a:avLst/>
              </a:prstGeom>
              <a:blipFill rotWithShape="0">
                <a:blip r:embed="rId5"/>
                <a:stretch>
                  <a:fillRect l="-2266" t="-8197" b="-2623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Objeto 11">
            <a:extLst>
              <a:ext uri="{FF2B5EF4-FFF2-40B4-BE49-F238E27FC236}">
                <a16:creationId xmlns="" xmlns:a16="http://schemas.microsoft.com/office/drawing/2014/main" id="{C816C3D8-FBB5-45BE-9834-54E7131C2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623952"/>
              </p:ext>
            </p:extLst>
          </p:nvPr>
        </p:nvGraphicFramePr>
        <p:xfrm>
          <a:off x="3060700" y="3267075"/>
          <a:ext cx="448310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7" name="Equation" r:id="rId6" imgW="3276360" imgH="533160" progId="Equation.DSMT4">
                  <p:embed/>
                </p:oleObj>
              </mc:Choice>
              <mc:Fallback>
                <p:oleObj name="Equation" r:id="rId6" imgW="327636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3267075"/>
                        <a:ext cx="4483100" cy="7318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Conector de seta reta 12"/>
          <p:cNvCxnSpPr/>
          <p:nvPr/>
        </p:nvCxnSpPr>
        <p:spPr>
          <a:xfrm flipV="1">
            <a:off x="855180" y="3382566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350587"/>
              </p:ext>
            </p:extLst>
          </p:nvPr>
        </p:nvGraphicFramePr>
        <p:xfrm>
          <a:off x="1326176" y="2990454"/>
          <a:ext cx="4381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8" name="Equation" r:id="rId8" imgW="152280" imgH="139680" progId="Equation.DSMT4">
                  <p:embed/>
                </p:oleObj>
              </mc:Choice>
              <mc:Fallback>
                <p:oleObj name="Equation" r:id="rId8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26176" y="2990454"/>
                        <a:ext cx="4381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670843"/>
              </p:ext>
            </p:extLst>
          </p:nvPr>
        </p:nvGraphicFramePr>
        <p:xfrm>
          <a:off x="8404225" y="869950"/>
          <a:ext cx="2462213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9" name="Equation" r:id="rId10" imgW="1600200" imgH="685800" progId="Equation.DSMT4">
                  <p:embed/>
                </p:oleObj>
              </mc:Choice>
              <mc:Fallback>
                <p:oleObj name="Equation" r:id="rId10" imgW="16002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04225" y="869950"/>
                        <a:ext cx="2462213" cy="1055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Conector de seta reta 15"/>
          <p:cNvCxnSpPr/>
          <p:nvPr/>
        </p:nvCxnSpPr>
        <p:spPr>
          <a:xfrm flipV="1">
            <a:off x="835825" y="4039396"/>
            <a:ext cx="1351367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02121"/>
              </p:ext>
            </p:extLst>
          </p:nvPr>
        </p:nvGraphicFramePr>
        <p:xfrm>
          <a:off x="1274763" y="3511550"/>
          <a:ext cx="474662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0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74763" y="3511550"/>
                        <a:ext cx="474662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0575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1E01BEF-DCFA-4AAE-BAAC-4AD779E59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051" y="0"/>
            <a:ext cx="10515600" cy="810450"/>
          </a:xfrm>
        </p:spPr>
        <p:txBody>
          <a:bodyPr/>
          <a:lstStyle/>
          <a:p>
            <a:pPr algn="ctr"/>
            <a:r>
              <a:rPr lang="pt-BR" dirty="0" smtClean="0"/>
              <a:t>Sistema linear</a:t>
            </a: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C972373D-D3DC-44B8-84EC-5039BEE7E0D5}"/>
              </a:ext>
            </a:extLst>
          </p:cNvPr>
          <p:cNvSpPr txBox="1"/>
          <p:nvPr/>
        </p:nvSpPr>
        <p:spPr>
          <a:xfrm>
            <a:off x="100197" y="1164330"/>
            <a:ext cx="2573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u="sng" dirty="0" smtClean="0"/>
              <a:t>Modelo Massa - Mola</a:t>
            </a:r>
            <a:endParaRPr lang="pt-BR" sz="2000" u="sng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26743B12-106D-469D-A382-7A5165621219}"/>
              </a:ext>
            </a:extLst>
          </p:cNvPr>
          <p:cNvSpPr txBox="1"/>
          <p:nvPr/>
        </p:nvSpPr>
        <p:spPr>
          <a:xfrm>
            <a:off x="6856424" y="852477"/>
            <a:ext cx="4682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A Função de Transferência é dada por:</a:t>
            </a:r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xmlns="" id="{6B01C308-DB58-464A-BA9C-DA2B10E6F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175430"/>
              </p:ext>
            </p:extLst>
          </p:nvPr>
        </p:nvGraphicFramePr>
        <p:xfrm>
          <a:off x="8786855" y="1411684"/>
          <a:ext cx="1379307" cy="583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2" name="Equation" r:id="rId3" imgW="990360" imgH="419040" progId="Equation.DSMT4">
                  <p:embed/>
                </p:oleObj>
              </mc:Choice>
              <mc:Fallback>
                <p:oleObj name="Equation" r:id="rId3" imgW="9903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86855" y="1411684"/>
                        <a:ext cx="1379307" cy="5835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xmlns="" id="{0FF3AD15-FAB5-421B-BDD6-A580A98731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876396"/>
              </p:ext>
            </p:extLst>
          </p:nvPr>
        </p:nvGraphicFramePr>
        <p:xfrm>
          <a:off x="4614863" y="1865313"/>
          <a:ext cx="2617787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3" name="Equation" r:id="rId5" imgW="1434960" imgH="482400" progId="Equation.DSMT4">
                  <p:embed/>
                </p:oleObj>
              </mc:Choice>
              <mc:Fallback>
                <p:oleObj name="Equation" r:id="rId5" imgW="14349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4863" y="1865313"/>
                        <a:ext cx="2617787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xmlns="" id="{EBAD9836-DE22-4B7C-BC67-F81DB30DA2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176833"/>
              </p:ext>
            </p:extLst>
          </p:nvPr>
        </p:nvGraphicFramePr>
        <p:xfrm>
          <a:off x="3103362" y="3213294"/>
          <a:ext cx="2988364" cy="2034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4" name="Equation" r:id="rId7" imgW="1803240" imgH="1269720" progId="Equation.DSMT4">
                  <p:embed/>
                </p:oleObj>
              </mc:Choice>
              <mc:Fallback>
                <p:oleObj name="Equation" r:id="rId7" imgW="180324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362" y="3213294"/>
                        <a:ext cx="2988364" cy="2034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C972373D-D3DC-44B8-84EC-5039BEE7E0D5}"/>
              </a:ext>
            </a:extLst>
          </p:cNvPr>
          <p:cNvSpPr txBox="1"/>
          <p:nvPr/>
        </p:nvSpPr>
        <p:spPr>
          <a:xfrm>
            <a:off x="38332" y="3645308"/>
            <a:ext cx="2997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u="sng" dirty="0" smtClean="0"/>
              <a:t>Modelo Compartimental (biológicos)</a:t>
            </a:r>
            <a:endParaRPr lang="pt-BR" sz="2000" u="sng" dirty="0"/>
          </a:p>
        </p:txBody>
      </p:sp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xmlns="" id="{D48478CF-0033-4A2E-9F24-542C92DC7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278520"/>
              </p:ext>
            </p:extLst>
          </p:nvPr>
        </p:nvGraphicFramePr>
        <p:xfrm>
          <a:off x="6615659" y="4077438"/>
          <a:ext cx="4449821" cy="585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5" name="Equation" r:id="rId9" imgW="3505200" imgH="431800" progId="Equation.DSMT4">
                  <p:embed/>
                </p:oleObj>
              </mc:Choice>
              <mc:Fallback>
                <p:oleObj name="Equation" r:id="rId9" imgW="35052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5659" y="4077438"/>
                        <a:ext cx="4449821" cy="5851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26743B12-106D-469D-A382-7A5165621219}"/>
              </a:ext>
            </a:extLst>
          </p:cNvPr>
          <p:cNvSpPr txBox="1"/>
          <p:nvPr/>
        </p:nvSpPr>
        <p:spPr>
          <a:xfrm>
            <a:off x="6856424" y="3193229"/>
            <a:ext cx="4159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A Função de Transferência é dada por:</a:t>
            </a:r>
          </a:p>
        </p:txBody>
      </p:sp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xmlns="" id="{DA0AD129-219C-4D78-9980-62DD719C93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354123"/>
              </p:ext>
            </p:extLst>
          </p:nvPr>
        </p:nvGraphicFramePr>
        <p:xfrm>
          <a:off x="8426651" y="5028362"/>
          <a:ext cx="2697163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6" name="Equation" r:id="rId11" imgW="2209680" imgH="685800" progId="Equation.DSMT4">
                  <p:embed/>
                </p:oleObj>
              </mc:Choice>
              <mc:Fallback>
                <p:oleObj name="Equation" r:id="rId11" imgW="220968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6651" y="5028362"/>
                        <a:ext cx="2697163" cy="1011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xmlns="" id="{033674AC-E17A-4AEC-ABAF-464C0C96B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21639"/>
              </p:ext>
            </p:extLst>
          </p:nvPr>
        </p:nvGraphicFramePr>
        <p:xfrm>
          <a:off x="4418858" y="5002052"/>
          <a:ext cx="2820987" cy="168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7" name="Equation" r:id="rId13" imgW="1574640" imgH="939600" progId="Equation.DSMT4">
                  <p:embed/>
                </p:oleObj>
              </mc:Choice>
              <mc:Fallback>
                <p:oleObj name="Equation" r:id="rId13" imgW="157464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18858" y="5002052"/>
                        <a:ext cx="2820987" cy="168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Seta para a direita 19"/>
          <p:cNvSpPr/>
          <p:nvPr/>
        </p:nvSpPr>
        <p:spPr>
          <a:xfrm>
            <a:off x="5195871" y="1164330"/>
            <a:ext cx="866951" cy="317088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lipse 2"/>
          <p:cNvSpPr/>
          <p:nvPr/>
        </p:nvSpPr>
        <p:spPr>
          <a:xfrm>
            <a:off x="9467274" y="1725679"/>
            <a:ext cx="184726" cy="297884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9980275" y="1725679"/>
            <a:ext cx="185888" cy="297884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xmlns="" id="{B1429DBC-2794-49A6-B535-1C6F34273B49}"/>
              </a:ext>
            </a:extLst>
          </p:cNvPr>
          <p:cNvSpPr txBox="1"/>
          <p:nvPr/>
        </p:nvSpPr>
        <p:spPr>
          <a:xfrm>
            <a:off x="9352497" y="2107213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</a:t>
            </a:r>
            <a:r>
              <a:rPr lang="pt-BR" baseline="-25000" dirty="0"/>
              <a:t>1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xmlns="" id="{B1429DBC-2794-49A6-B535-1C6F34273B49}"/>
              </a:ext>
            </a:extLst>
          </p:cNvPr>
          <p:cNvSpPr txBox="1"/>
          <p:nvPr/>
        </p:nvSpPr>
        <p:spPr>
          <a:xfrm>
            <a:off x="9867322" y="2120233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p</a:t>
            </a:r>
            <a:r>
              <a:rPr lang="pt-BR" baseline="-25000" dirty="0" smtClean="0"/>
              <a:t>2</a:t>
            </a:r>
            <a:endParaRPr lang="pt-BR" baseline="-25000" dirty="0"/>
          </a:p>
        </p:txBody>
      </p:sp>
      <p:cxnSp>
        <p:nvCxnSpPr>
          <p:cNvPr id="26" name="Conector de Seta Reta 12">
            <a:extLst>
              <a:ext uri="{FF2B5EF4-FFF2-40B4-BE49-F238E27FC236}">
                <a16:creationId xmlns:a16="http://schemas.microsoft.com/office/drawing/2014/main" xmlns="" id="{3ACD4F01-E51B-4930-BF6D-6EDFEF88A3D9}"/>
              </a:ext>
            </a:extLst>
          </p:cNvPr>
          <p:cNvCxnSpPr>
            <a:cxnSpLocks/>
            <a:stCxn id="3" idx="4"/>
          </p:cNvCxnSpPr>
          <p:nvPr/>
        </p:nvCxnSpPr>
        <p:spPr>
          <a:xfrm>
            <a:off x="9559637" y="2023563"/>
            <a:ext cx="4618" cy="18170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12">
            <a:extLst>
              <a:ext uri="{FF2B5EF4-FFF2-40B4-BE49-F238E27FC236}">
                <a16:creationId xmlns:a16="http://schemas.microsoft.com/office/drawing/2014/main" xmlns="" id="{3ACD4F01-E51B-4930-BF6D-6EDFEF88A3D9}"/>
              </a:ext>
            </a:extLst>
          </p:cNvPr>
          <p:cNvCxnSpPr>
            <a:cxnSpLocks/>
          </p:cNvCxnSpPr>
          <p:nvPr/>
        </p:nvCxnSpPr>
        <p:spPr>
          <a:xfrm>
            <a:off x="10073219" y="2008442"/>
            <a:ext cx="4618" cy="18170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to 21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152213"/>
              </p:ext>
            </p:extLst>
          </p:nvPr>
        </p:nvGraphicFramePr>
        <p:xfrm>
          <a:off x="2741756" y="712084"/>
          <a:ext cx="1855788" cy="15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8" name="Equation" r:id="rId15" imgW="1066680" imgH="888840" progId="Equation.DSMT4">
                  <p:embed/>
                </p:oleObj>
              </mc:Choice>
              <mc:Fallback>
                <p:oleObj name="Equation" r:id="rId15" imgW="106668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1756" y="712084"/>
                        <a:ext cx="1855788" cy="1547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02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3" grpId="0" animBg="1"/>
      <p:bldP spid="21" grpId="0" animBg="1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D5E31654-DB20-48AE-9CA6-4F6541F3D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623" y="100457"/>
            <a:ext cx="7893606" cy="815487"/>
          </a:xfrm>
        </p:spPr>
        <p:txBody>
          <a:bodyPr>
            <a:normAutofit/>
          </a:bodyPr>
          <a:lstStyle/>
          <a:p>
            <a:pPr algn="ctr"/>
            <a:r>
              <a:rPr lang="pt-BR" sz="4000" dirty="0" smtClean="0"/>
              <a:t>Identificabilidade </a:t>
            </a:r>
            <a:r>
              <a:rPr lang="pt-BR" sz="4000" dirty="0"/>
              <a:t>e </a:t>
            </a:r>
            <a:r>
              <a:rPr lang="pt-BR" sz="4000" dirty="0" smtClean="0"/>
              <a:t>Observabilidade</a:t>
            </a:r>
            <a:endParaRPr lang="pt-BR" sz="4000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0ECEB0B0-B171-462E-A7E8-6DC7EA3F1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704" y="4073115"/>
            <a:ext cx="6987723" cy="784635"/>
          </a:xfrm>
        </p:spPr>
        <p:txBody>
          <a:bodyPr/>
          <a:lstStyle/>
          <a:p>
            <a:pPr marL="457200" lvl="1" indent="0" algn="just">
              <a:buNone/>
            </a:pPr>
            <a:r>
              <a:rPr lang="pt-BR" sz="2800" b="1" u="sng" dirty="0" smtClean="0"/>
              <a:t>Identificabilidade</a:t>
            </a:r>
            <a:r>
              <a:rPr lang="pt-BR" sz="2800" dirty="0" smtClean="0"/>
              <a:t>: Foco em parâmetros</a:t>
            </a:r>
            <a:endParaRPr lang="pt-BR" sz="2800" dirty="0"/>
          </a:p>
        </p:txBody>
      </p:sp>
      <p:sp>
        <p:nvSpPr>
          <p:cNvPr id="2" name="Retângulo 1"/>
          <p:cNvSpPr/>
          <p:nvPr/>
        </p:nvSpPr>
        <p:spPr>
          <a:xfrm>
            <a:off x="4686300" y="1219972"/>
            <a:ext cx="3219450" cy="2209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396054"/>
              </p:ext>
            </p:extLst>
          </p:nvPr>
        </p:nvGraphicFramePr>
        <p:xfrm>
          <a:off x="5277643" y="1622190"/>
          <a:ext cx="2228057" cy="1379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5" name="Equation" r:id="rId3" imgW="1066680" imgH="660240" progId="Equation.DSMT4">
                  <p:embed/>
                </p:oleObj>
              </mc:Choice>
              <mc:Fallback>
                <p:oleObj name="Equation" r:id="rId3" imgW="106668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7643" y="1622190"/>
                        <a:ext cx="2228057" cy="13799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Conector de seta reta 6"/>
          <p:cNvCxnSpPr/>
          <p:nvPr/>
        </p:nvCxnSpPr>
        <p:spPr>
          <a:xfrm flipV="1">
            <a:off x="3429000" y="2343922"/>
            <a:ext cx="1257300" cy="19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732066"/>
              </p:ext>
            </p:extLst>
          </p:nvPr>
        </p:nvGraphicFramePr>
        <p:xfrm>
          <a:off x="3838180" y="1935299"/>
          <a:ext cx="371475" cy="408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Equation" r:id="rId5" imgW="126720" imgH="139680" progId="Equation.DSMT4">
                  <p:embed/>
                </p:oleObj>
              </mc:Choice>
              <mc:Fallback>
                <p:oleObj name="Equation" r:id="rId5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8180" y="1935299"/>
                        <a:ext cx="371475" cy="408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Conector de seta reta 8"/>
          <p:cNvCxnSpPr/>
          <p:nvPr/>
        </p:nvCxnSpPr>
        <p:spPr>
          <a:xfrm flipV="1">
            <a:off x="7905751" y="2324872"/>
            <a:ext cx="1257300" cy="19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613749"/>
              </p:ext>
            </p:extLst>
          </p:nvPr>
        </p:nvGraphicFramePr>
        <p:xfrm>
          <a:off x="8097042" y="1785034"/>
          <a:ext cx="931862" cy="5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7" name="Equation" r:id="rId7" imgW="393480" imgH="228600" progId="Equation.DSMT4">
                  <p:embed/>
                </p:oleObj>
              </mc:Choice>
              <mc:Fallback>
                <p:oleObj name="Equation" r:id="rId7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97042" y="1785034"/>
                        <a:ext cx="931862" cy="5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465930"/>
              </p:ext>
            </p:extLst>
          </p:nvPr>
        </p:nvGraphicFramePr>
        <p:xfrm>
          <a:off x="7665427" y="5074394"/>
          <a:ext cx="927639" cy="1400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8" name="Equation" r:id="rId9" imgW="622080" imgH="939600" progId="Equation.DSMT4">
                  <p:embed/>
                </p:oleObj>
              </mc:Choice>
              <mc:Fallback>
                <p:oleObj name="Equation" r:id="rId9" imgW="62208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5427" y="5074394"/>
                        <a:ext cx="927639" cy="1400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tângulo 12"/>
          <p:cNvSpPr/>
          <p:nvPr/>
        </p:nvSpPr>
        <p:spPr>
          <a:xfrm>
            <a:off x="677704" y="5520143"/>
            <a:ext cx="7808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pt-BR" sz="2800" b="1" u="sng" dirty="0"/>
              <a:t>Observabilidade</a:t>
            </a:r>
            <a:r>
              <a:rPr lang="pt-BR" sz="2800" dirty="0"/>
              <a:t>: estados +parâmetros .</a:t>
            </a:r>
          </a:p>
        </p:txBody>
      </p:sp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934792"/>
              </p:ext>
            </p:extLst>
          </p:nvPr>
        </p:nvGraphicFramePr>
        <p:xfrm>
          <a:off x="7236319" y="3914648"/>
          <a:ext cx="2069608" cy="727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9" name="Equation" r:id="rId11" imgW="1371600" imgH="482400" progId="Equation.DSMT4">
                  <p:embed/>
                </p:oleObj>
              </mc:Choice>
              <mc:Fallback>
                <p:oleObj name="Equation" r:id="rId11" imgW="13716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36319" y="3914648"/>
                        <a:ext cx="2069608" cy="727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Elipse 15"/>
          <p:cNvSpPr/>
          <p:nvPr/>
        </p:nvSpPr>
        <p:spPr>
          <a:xfrm>
            <a:off x="8486381" y="4181475"/>
            <a:ext cx="190894" cy="2839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Elipse 16"/>
          <p:cNvSpPr/>
          <p:nvPr/>
        </p:nvSpPr>
        <p:spPr>
          <a:xfrm>
            <a:off x="7665427" y="5629275"/>
            <a:ext cx="240323" cy="414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59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xmlns="" id="{3EA055A4-4B7C-4AFC-BDF1-BA07DF12772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393" y="609599"/>
            <a:ext cx="9239250" cy="47529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CEBC64D9-34A3-4312-8DC7-2F766723F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359" y="5723421"/>
            <a:ext cx="108502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Conexões entre observabilidade - identificabilidade –  unicidade das soluções para os parâmetros de sistemas racionais. </a:t>
            </a: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167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5C2F0EF-70E6-4DB9-8622-BD66D0BF4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93"/>
            <a:ext cx="10515600" cy="999849"/>
          </a:xfrm>
        </p:spPr>
        <p:txBody>
          <a:bodyPr>
            <a:normAutofit/>
          </a:bodyPr>
          <a:lstStyle/>
          <a:p>
            <a:r>
              <a:rPr lang="pt-BR" sz="3200" dirty="0"/>
              <a:t>Sistemas Não-Lineares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D5B31ED4-6B24-4446-83DA-3EEDC4A77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183"/>
            <a:ext cx="10515600" cy="5297142"/>
          </a:xfrm>
        </p:spPr>
        <p:txBody>
          <a:bodyPr/>
          <a:lstStyle/>
          <a:p>
            <a:r>
              <a:rPr lang="pt-BR" sz="2400" dirty="0"/>
              <a:t>Um </a:t>
            </a:r>
            <a:r>
              <a:rPr lang="pt-BR" sz="2400" b="1" dirty="0"/>
              <a:t>sistema não linear </a:t>
            </a:r>
            <a:r>
              <a:rPr lang="pt-BR" sz="2400" dirty="0"/>
              <a:t>com </a:t>
            </a:r>
            <a:r>
              <a:rPr lang="pt-BR" sz="2400" b="1" dirty="0"/>
              <a:t>variáveis de estado</a:t>
            </a:r>
            <a:r>
              <a:rPr lang="pt-BR" sz="2400" dirty="0"/>
              <a:t>      , </a:t>
            </a:r>
            <a:r>
              <a:rPr lang="pt-BR" sz="2400" b="1" dirty="0"/>
              <a:t>parâmetros</a:t>
            </a:r>
            <a:r>
              <a:rPr lang="pt-BR" sz="2400" dirty="0"/>
              <a:t> </a:t>
            </a:r>
            <a:r>
              <a:rPr lang="pt-BR" sz="2400" i="1" dirty="0"/>
              <a:t>p</a:t>
            </a:r>
            <a:r>
              <a:rPr lang="pt-BR" sz="2400" dirty="0"/>
              <a:t> constantes no tempo, vetor de </a:t>
            </a:r>
            <a:r>
              <a:rPr lang="pt-BR" sz="2400" b="1" dirty="0"/>
              <a:t>entrada</a:t>
            </a:r>
            <a:r>
              <a:rPr lang="pt-BR" sz="2400" dirty="0"/>
              <a:t> </a:t>
            </a:r>
            <a:r>
              <a:rPr lang="pt-BR" sz="2400" i="1" dirty="0"/>
              <a:t>u</a:t>
            </a:r>
            <a:r>
              <a:rPr lang="pt-BR" sz="2400" dirty="0"/>
              <a:t> conhecido, e vetor de </a:t>
            </a:r>
            <a:r>
              <a:rPr lang="pt-BR" sz="2400" b="1" dirty="0"/>
              <a:t>medidas</a:t>
            </a:r>
            <a:r>
              <a:rPr lang="pt-BR" sz="2400" dirty="0"/>
              <a:t> </a:t>
            </a:r>
            <a:r>
              <a:rPr lang="pt-BR" sz="2400" i="1" dirty="0"/>
              <a:t>y</a:t>
            </a:r>
            <a:r>
              <a:rPr lang="pt-BR" sz="2400" dirty="0"/>
              <a:t> podem, em geral, ser descritos pelo seguinte sistema de equações: </a:t>
            </a:r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>
                <a:latin typeface="Arial" panose="020B0604020202020204" pitchFamily="34" charset="0"/>
                <a:ea typeface="Calibri" panose="020F0502020204030204" pitchFamily="34" charset="0"/>
              </a:rPr>
              <a:t>onde f e h são funções não-lineares de:</a:t>
            </a:r>
            <a:endParaRPr lang="pt-BR" sz="2400" dirty="0"/>
          </a:p>
          <a:p>
            <a:r>
              <a:rPr lang="pt-BR" sz="2400" dirty="0"/>
              <a:t>O sistema anterior pode ser escrito em uma </a:t>
            </a:r>
            <a:r>
              <a:rPr lang="pt-BR" sz="2400" b="1" dirty="0"/>
              <a:t>forma aumentada</a:t>
            </a:r>
            <a:r>
              <a:rPr lang="pt-BR" sz="2400" dirty="0"/>
              <a:t>, introduzindo o vetor de estado</a:t>
            </a:r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onde   </a:t>
            </a:r>
          </a:p>
          <a:p>
            <a:endParaRPr lang="pt-BR" dirty="0"/>
          </a:p>
          <a:p>
            <a:endParaRPr lang="pt-BR" baseline="-25000" dirty="0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xmlns="" id="{A0FA4E3B-DEC2-4E50-9F8B-40DB6CA90F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164749"/>
              </p:ext>
            </p:extLst>
          </p:nvPr>
        </p:nvGraphicFramePr>
        <p:xfrm>
          <a:off x="7099025" y="1026221"/>
          <a:ext cx="349526" cy="524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2" name="Equation" r:id="rId3" imgW="152334" imgH="228501" progId="Equation.DSMT4">
                  <p:embed/>
                </p:oleObj>
              </mc:Choice>
              <mc:Fallback>
                <p:oleObj name="Equation" r:id="rId3" imgW="152334" imgH="22850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9025" y="1026221"/>
                        <a:ext cx="349526" cy="5242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>
            <a:extLst>
              <a:ext uri="{FF2B5EF4-FFF2-40B4-BE49-F238E27FC236}">
                <a16:creationId xmlns:a16="http://schemas.microsoft.com/office/drawing/2014/main" xmlns="" id="{65A7573A-305B-46E2-ADE7-05AA30AB4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xmlns="" id="{57F9EAB6-34F3-4D83-859F-DF2FBF9E0E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492361"/>
              </p:ext>
            </p:extLst>
          </p:nvPr>
        </p:nvGraphicFramePr>
        <p:xfrm>
          <a:off x="3907079" y="2401548"/>
          <a:ext cx="4200939" cy="464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" name="Equation" r:id="rId5" imgW="2323800" imgH="228600" progId="Equation.DSMT4">
                  <p:embed/>
                </p:oleObj>
              </mc:Choice>
              <mc:Fallback>
                <p:oleObj name="Equation" r:id="rId5" imgW="232380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079" y="2401548"/>
                        <a:ext cx="4200939" cy="464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0">
            <a:extLst>
              <a:ext uri="{FF2B5EF4-FFF2-40B4-BE49-F238E27FC236}">
                <a16:creationId xmlns:a16="http://schemas.microsoft.com/office/drawing/2014/main" xmlns="" id="{2E7787BC-3A37-4960-ABDE-31E8FA709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20" name="Rectangle 22">
            <a:extLst>
              <a:ext uri="{FF2B5EF4-FFF2-40B4-BE49-F238E27FC236}">
                <a16:creationId xmlns:a16="http://schemas.microsoft.com/office/drawing/2014/main" xmlns="" id="{1E77381D-31EA-4252-9DE9-C2E3EF5C7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xmlns="" id="{2A9C4BBD-07A3-46D6-9D0B-9FEE2361C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tângulo 23">
                <a:extLst>
                  <a:ext uri="{FF2B5EF4-FFF2-40B4-BE49-F238E27FC236}">
                    <a16:creationId xmlns:a16="http://schemas.microsoft.com/office/drawing/2014/main" xmlns="" id="{D3B90253-BF42-4693-A7B5-EFBB6E93AD49}"/>
                  </a:ext>
                </a:extLst>
              </p:cNvPr>
              <p:cNvSpPr/>
              <p:nvPr/>
            </p:nvSpPr>
            <p:spPr>
              <a:xfrm>
                <a:off x="6204329" y="3106898"/>
                <a:ext cx="190368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t-BR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pt-BR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pt-BR" sz="2400" i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pt-BR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pt-BR" sz="2400" b="0" i="0" smtClean="0">
                          <a:latin typeface="Cambria Math" panose="02040503050406030204" pitchFamily="18" charset="0"/>
                        </a:rPr>
                        <m:t>e</m:t>
                      </m:r>
                      <m:r>
                        <a:rPr lang="pt-BR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BR" sz="2400" i="1">
                          <a:latin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pt-BR" sz="2400" dirty="0"/>
              </a:p>
            </p:txBody>
          </p:sp>
        </mc:Choice>
        <mc:Fallback xmlns="">
          <p:sp>
            <p:nvSpPr>
              <p:cNvPr id="24" name="Retângulo 23">
                <a:extLst>
                  <a:ext uri="{FF2B5EF4-FFF2-40B4-BE49-F238E27FC236}">
                    <a16:creationId xmlns:a16="http://schemas.microsoft.com/office/drawing/2014/main" id="{D3B90253-BF42-4693-A7B5-EFBB6E93AD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4329" y="3106898"/>
                <a:ext cx="1903689" cy="461665"/>
              </a:xfrm>
              <a:prstGeom prst="rect">
                <a:avLst/>
              </a:prstGeom>
              <a:blipFill>
                <a:blip r:embed="rId7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8">
            <a:extLst>
              <a:ext uri="{FF2B5EF4-FFF2-40B4-BE49-F238E27FC236}">
                <a16:creationId xmlns:a16="http://schemas.microsoft.com/office/drawing/2014/main" xmlns="" id="{C5669166-1F7F-44B2-9B2E-20A80E4DB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6" name="Objeto 25">
            <a:extLst>
              <a:ext uri="{FF2B5EF4-FFF2-40B4-BE49-F238E27FC236}">
                <a16:creationId xmlns:a16="http://schemas.microsoft.com/office/drawing/2014/main" xmlns="" id="{F7C5EA17-6DF4-4513-B6B9-164A27CEF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712489"/>
              </p:ext>
            </p:extLst>
          </p:nvPr>
        </p:nvGraphicFramePr>
        <p:xfrm>
          <a:off x="3173654" y="3936916"/>
          <a:ext cx="1045921" cy="424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" name="Equation" r:id="rId8" imgW="634725" imgH="228501" progId="Equation.DSMT4">
                  <p:embed/>
                </p:oleObj>
              </mc:Choice>
              <mc:Fallback>
                <p:oleObj name="Equation" r:id="rId8" imgW="634725" imgH="228501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3654" y="3936916"/>
                        <a:ext cx="1045921" cy="424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31">
            <a:extLst>
              <a:ext uri="{FF2B5EF4-FFF2-40B4-BE49-F238E27FC236}">
                <a16:creationId xmlns:a16="http://schemas.microsoft.com/office/drawing/2014/main" xmlns="" id="{B827606F-E783-4591-B416-8E3345925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9" name="Objeto 28">
            <a:extLst>
              <a:ext uri="{FF2B5EF4-FFF2-40B4-BE49-F238E27FC236}">
                <a16:creationId xmlns:a16="http://schemas.microsoft.com/office/drawing/2014/main" xmlns="" id="{22D3E0A9-5FED-4B5E-8C22-152C27D2B8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491071"/>
              </p:ext>
            </p:extLst>
          </p:nvPr>
        </p:nvGraphicFramePr>
        <p:xfrm>
          <a:off x="4160888" y="4608031"/>
          <a:ext cx="3287663" cy="410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" name="Equation" r:id="rId10" imgW="1422400" imgH="203200" progId="Equation.DSMT4">
                  <p:embed/>
                </p:oleObj>
              </mc:Choice>
              <mc:Fallback>
                <p:oleObj name="Equation" r:id="rId10" imgW="1422400" imgH="20320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0888" y="4608031"/>
                        <a:ext cx="3287663" cy="4109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37">
            <a:extLst>
              <a:ext uri="{FF2B5EF4-FFF2-40B4-BE49-F238E27FC236}">
                <a16:creationId xmlns:a16="http://schemas.microsoft.com/office/drawing/2014/main" xmlns="" id="{06144D47-F47F-43AD-BD56-7DF5B5896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31" name="Objeto 30">
            <a:extLst>
              <a:ext uri="{FF2B5EF4-FFF2-40B4-BE49-F238E27FC236}">
                <a16:creationId xmlns:a16="http://schemas.microsoft.com/office/drawing/2014/main" xmlns="" id="{2AF35AB9-2B48-4993-8300-19D2CC2E76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031503"/>
              </p:ext>
            </p:extLst>
          </p:nvPr>
        </p:nvGraphicFramePr>
        <p:xfrm>
          <a:off x="1854883" y="5265494"/>
          <a:ext cx="2637541" cy="424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" name="Equation" r:id="rId12" imgW="1650960" imgH="241200" progId="Equation.DSMT4">
                  <p:embed/>
                </p:oleObj>
              </mc:Choice>
              <mc:Fallback>
                <p:oleObj name="Equation" r:id="rId12" imgW="1650960" imgH="2412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883" y="5265494"/>
                        <a:ext cx="2637541" cy="424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CaixaDeTexto 31">
            <a:extLst>
              <a:ext uri="{FF2B5EF4-FFF2-40B4-BE49-F238E27FC236}">
                <a16:creationId xmlns:a16="http://schemas.microsoft.com/office/drawing/2014/main" xmlns="" id="{5AE41636-704A-451F-A1A9-FB9132AEEECE}"/>
              </a:ext>
            </a:extLst>
          </p:cNvPr>
          <p:cNvSpPr txBox="1"/>
          <p:nvPr/>
        </p:nvSpPr>
        <p:spPr>
          <a:xfrm>
            <a:off x="9962147" y="2373588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(1)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xmlns="" id="{8640B135-5D9A-416E-BBB7-5D6747519670}"/>
              </a:ext>
            </a:extLst>
          </p:cNvPr>
          <p:cNvSpPr txBox="1"/>
          <p:nvPr/>
        </p:nvSpPr>
        <p:spPr>
          <a:xfrm>
            <a:off x="9962147" y="4557324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val="364806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A5D112-598A-42C1-B4DF-D1214B71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61582"/>
          </a:xfrm>
        </p:spPr>
        <p:txBody>
          <a:bodyPr>
            <a:normAutofit/>
          </a:bodyPr>
          <a:lstStyle/>
          <a:p>
            <a:r>
              <a:rPr lang="pt-BR" sz="2800" dirty="0"/>
              <a:t>Sistemas Não-Lineares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5F36C7CB-FE46-4A25-AA32-DF6FAE3D7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1584"/>
            <a:ext cx="10515600" cy="5134468"/>
          </a:xfrm>
        </p:spPr>
        <p:txBody>
          <a:bodyPr>
            <a:normAutofit lnSpcReduction="10000"/>
          </a:bodyPr>
          <a:lstStyle/>
          <a:p>
            <a:r>
              <a:rPr lang="pt-BR" sz="2400" dirty="0"/>
              <a:t>Para distinguir entre as formas em (1) e (2), elas serão referidas como o sistema dinâmico </a:t>
            </a:r>
            <a:r>
              <a:rPr lang="pt-BR" sz="2400" dirty="0" smtClean="0"/>
              <a:t>base </a:t>
            </a:r>
            <a:r>
              <a:rPr lang="pt-BR" sz="2400" dirty="0"/>
              <a:t>e sua forma aumentada, respectivamente.</a:t>
            </a:r>
          </a:p>
          <a:p>
            <a:endParaRPr lang="pt-BR" sz="2400" dirty="0" smtClean="0"/>
          </a:p>
          <a:p>
            <a:endParaRPr lang="pt-BR" sz="2400" dirty="0"/>
          </a:p>
          <a:p>
            <a:endParaRPr lang="pt-BR" sz="2400" dirty="0" smtClean="0"/>
          </a:p>
          <a:p>
            <a:endParaRPr lang="pt-BR" sz="2400" dirty="0" smtClean="0"/>
          </a:p>
          <a:p>
            <a:endParaRPr lang="pt-BR" sz="2400" dirty="0"/>
          </a:p>
          <a:p>
            <a:r>
              <a:rPr lang="pt-BR" sz="2400" dirty="0" smtClean="0"/>
              <a:t>Exemplo: </a:t>
            </a:r>
            <a:r>
              <a:rPr lang="pt-BR" sz="2400" dirty="0"/>
              <a:t>Considere a forma </a:t>
            </a:r>
            <a:r>
              <a:rPr lang="pt-BR" sz="2400" dirty="0" smtClean="0"/>
              <a:t>base de um </a:t>
            </a:r>
            <a:r>
              <a:rPr lang="pt-BR" sz="2400" dirty="0"/>
              <a:t>sistema dinâmico </a:t>
            </a:r>
            <a:r>
              <a:rPr lang="pt-BR" sz="2400" dirty="0" smtClean="0"/>
              <a:t>simples:</a:t>
            </a:r>
            <a:endParaRPr lang="pt-BR" sz="2400" dirty="0"/>
          </a:p>
          <a:p>
            <a:endParaRPr lang="pt-BR" sz="2400" dirty="0"/>
          </a:p>
          <a:p>
            <a:endParaRPr lang="pt-BR" sz="2400" dirty="0" smtClean="0"/>
          </a:p>
          <a:p>
            <a:r>
              <a:rPr lang="pt-BR" sz="2400" dirty="0" smtClean="0"/>
              <a:t>Onde                      .   Logo</a:t>
            </a:r>
            <a:r>
              <a:rPr lang="pt-BR" sz="2400" dirty="0"/>
              <a:t>,  a forma aumentada é um produto das variáveis de estado.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39643F06-DF3E-4644-8E33-C484CDB6C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xmlns="" id="{B29967E9-8346-4F2F-AD5F-6273ADC737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840935"/>
              </p:ext>
            </p:extLst>
          </p:nvPr>
        </p:nvGraphicFramePr>
        <p:xfrm>
          <a:off x="5371325" y="3903433"/>
          <a:ext cx="1137314" cy="372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8" name="Equation" r:id="rId3" imgW="507780" imgH="177723" progId="Equation.DSMT4">
                  <p:embed/>
                </p:oleObj>
              </mc:Choice>
              <mc:Fallback>
                <p:oleObj name="Equation" r:id="rId3" imgW="507780" imgH="17772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1325" y="3903433"/>
                        <a:ext cx="1137314" cy="3725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B86544BB-7825-4E9A-A8F2-81B6807B66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809917"/>
              </p:ext>
            </p:extLst>
          </p:nvPr>
        </p:nvGraphicFramePr>
        <p:xfrm>
          <a:off x="2038677" y="4560166"/>
          <a:ext cx="1222669" cy="431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9" name="Equation" r:id="rId5" imgW="647640" imgH="228600" progId="Equation.DSMT4">
                  <p:embed/>
                </p:oleObj>
              </mc:Choice>
              <mc:Fallback>
                <p:oleObj name="Equation" r:id="rId5" imgW="6476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8677" y="4560166"/>
                        <a:ext cx="1222669" cy="431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7E0A02F5-8548-4589-8962-C14302373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xmlns="" id="{8B09D153-3E8D-4820-82DD-7D6B00770C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784830"/>
              </p:ext>
            </p:extLst>
          </p:nvPr>
        </p:nvGraphicFramePr>
        <p:xfrm>
          <a:off x="3768725" y="5394325"/>
          <a:ext cx="1068388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0" name="Equation" r:id="rId7" imgW="571320" imgH="482400" progId="Equation.DSMT4">
                  <p:embed/>
                </p:oleObj>
              </mc:Choice>
              <mc:Fallback>
                <p:oleObj name="Equation" r:id="rId7" imgW="571320" imgH="482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725" y="5394325"/>
                        <a:ext cx="1068388" cy="1042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EF3B5429-FC74-4288-8E22-0D577626F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xmlns="" id="{E914F9FA-8A1A-4AD5-9D02-C2A625F333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974225"/>
              </p:ext>
            </p:extLst>
          </p:nvPr>
        </p:nvGraphicFramePr>
        <p:xfrm>
          <a:off x="6481763" y="5364163"/>
          <a:ext cx="1431925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1" name="Equation" r:id="rId9" imgW="711000" imgH="482400" progId="Equation.DSMT4">
                  <p:embed/>
                </p:oleObj>
              </mc:Choice>
              <mc:Fallback>
                <p:oleObj name="Equation" r:id="rId9" imgW="711000" imgH="482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1763" y="5364163"/>
                        <a:ext cx="1431925" cy="1127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eta: para a Direita 11">
            <a:extLst>
              <a:ext uri="{FF2B5EF4-FFF2-40B4-BE49-F238E27FC236}">
                <a16:creationId xmlns:a16="http://schemas.microsoft.com/office/drawing/2014/main" xmlns="" id="{8FC3EE09-377C-49F7-9074-BADB95F571B3}"/>
              </a:ext>
            </a:extLst>
          </p:cNvPr>
          <p:cNvSpPr/>
          <p:nvPr/>
        </p:nvSpPr>
        <p:spPr>
          <a:xfrm>
            <a:off x="5097298" y="5696051"/>
            <a:ext cx="710553" cy="337736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1872615" y="1677539"/>
            <a:ext cx="28521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b="1" dirty="0" smtClean="0"/>
              <a:t>Sistema </a:t>
            </a:r>
            <a:r>
              <a:rPr lang="pt-BR" sz="2200" b="1" dirty="0"/>
              <a:t>dinâmico </a:t>
            </a:r>
            <a:r>
              <a:rPr lang="pt-BR" sz="2200" b="1" dirty="0" smtClean="0"/>
              <a:t>base</a:t>
            </a:r>
            <a:endParaRPr lang="pt-BR" sz="2200" b="1" dirty="0"/>
          </a:p>
        </p:txBody>
      </p:sp>
      <p:sp>
        <p:nvSpPr>
          <p:cNvPr id="13" name="Retângulo 12"/>
          <p:cNvSpPr/>
          <p:nvPr/>
        </p:nvSpPr>
        <p:spPr>
          <a:xfrm>
            <a:off x="1797622" y="1663152"/>
            <a:ext cx="2891481" cy="44856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5" name="Conector de seta reta 14"/>
          <p:cNvCxnSpPr/>
          <p:nvPr/>
        </p:nvCxnSpPr>
        <p:spPr>
          <a:xfrm>
            <a:off x="5185900" y="1874982"/>
            <a:ext cx="1322739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/>
          <p:cNvSpPr txBox="1"/>
          <p:nvPr/>
        </p:nvSpPr>
        <p:spPr>
          <a:xfrm>
            <a:off x="7135872" y="1645685"/>
            <a:ext cx="15361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/>
              <a:t>Linear </a:t>
            </a:r>
            <a:endParaRPr lang="pt-BR" sz="2200" b="1" dirty="0"/>
          </a:p>
        </p:txBody>
      </p:sp>
      <p:sp>
        <p:nvSpPr>
          <p:cNvPr id="17" name="Retângulo 16"/>
          <p:cNvSpPr/>
          <p:nvPr/>
        </p:nvSpPr>
        <p:spPr>
          <a:xfrm>
            <a:off x="7135872" y="1666563"/>
            <a:ext cx="1536143" cy="43088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1853102" y="2404542"/>
            <a:ext cx="2816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/>
              <a:t>Forma aumentada</a:t>
            </a:r>
            <a:endParaRPr lang="pt-BR" sz="2200" b="1" dirty="0"/>
          </a:p>
        </p:txBody>
      </p:sp>
      <p:sp>
        <p:nvSpPr>
          <p:cNvPr id="19" name="Retângulo 18"/>
          <p:cNvSpPr/>
          <p:nvPr/>
        </p:nvSpPr>
        <p:spPr>
          <a:xfrm>
            <a:off x="1778109" y="2390155"/>
            <a:ext cx="2891481" cy="44856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0" name="Conector de seta reta 19"/>
          <p:cNvCxnSpPr/>
          <p:nvPr/>
        </p:nvCxnSpPr>
        <p:spPr>
          <a:xfrm>
            <a:off x="5185900" y="2609273"/>
            <a:ext cx="1322739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7160063" y="2363507"/>
            <a:ext cx="15119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b="1" dirty="0" smtClean="0"/>
              <a:t>Não Linear </a:t>
            </a:r>
            <a:endParaRPr lang="pt-BR" sz="2200" b="1" dirty="0"/>
          </a:p>
        </p:txBody>
      </p:sp>
      <p:sp>
        <p:nvSpPr>
          <p:cNvPr id="22" name="Retângulo 21"/>
          <p:cNvSpPr/>
          <p:nvPr/>
        </p:nvSpPr>
        <p:spPr>
          <a:xfrm>
            <a:off x="7160063" y="2384385"/>
            <a:ext cx="1511952" cy="43088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4" name="Conector de seta reta 23"/>
          <p:cNvCxnSpPr>
            <a:stCxn id="13" idx="2"/>
          </p:cNvCxnSpPr>
          <p:nvPr/>
        </p:nvCxnSpPr>
        <p:spPr>
          <a:xfrm flipH="1">
            <a:off x="3241964" y="2111721"/>
            <a:ext cx="1399" cy="25178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5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BAF20E7-387E-450C-917B-C8C783767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2770"/>
            <a:ext cx="10515600" cy="1325563"/>
          </a:xfrm>
        </p:spPr>
        <p:txBody>
          <a:bodyPr/>
          <a:lstStyle/>
          <a:p>
            <a:r>
              <a:rPr lang="pt-BR" dirty="0"/>
              <a:t>Observabilidade Geométrica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730638DD-067E-4B61-99A4-5DCC0D920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450" y="1237656"/>
            <a:ext cx="10515600" cy="470510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BR" sz="2400" dirty="0"/>
              <a:t>Se as funções   e    em (2) são analíticas, isto é, funções infinitamente diferenciáveis, então pode-se usar o ORC desenvolvido em [5].</a:t>
            </a:r>
          </a:p>
          <a:p>
            <a:pPr algn="just"/>
            <a:r>
              <a:rPr lang="pt-BR" sz="2400" dirty="0"/>
              <a:t>Para os propósitos deste trabalho, uma categoria especial de sistemas analíticos será considerada, a dos sistemas não-lineares de entrada afim, que podem ser escritos na forma (Vidyasagar, 1993):</a:t>
            </a:r>
          </a:p>
          <a:p>
            <a:pPr marL="0" indent="0">
              <a:buNone/>
            </a:pPr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onde           , e                  são campos vetoriais no      . Duas características podem ser observadas:</a:t>
            </a:r>
          </a:p>
          <a:p>
            <a:r>
              <a:rPr lang="pt-BR" sz="2400" dirty="0"/>
              <a:t>(1) O sistema é invariante no tempo, na medida em que não há dependência explícita do tempo.</a:t>
            </a:r>
          </a:p>
          <a:p>
            <a:r>
              <a:rPr lang="pt-BR" sz="2400" dirty="0"/>
              <a:t>(2) O sistema acima é linear no controle. </a:t>
            </a:r>
          </a:p>
          <a:p>
            <a:r>
              <a:rPr lang="pt-BR" sz="2400" dirty="0"/>
              <a:t>Para este tipo de sistema, o ORC tem uma forma simplificada</a:t>
            </a:r>
          </a:p>
          <a:p>
            <a:endParaRPr lang="pt-BR" sz="2400" dirty="0"/>
          </a:p>
          <a:p>
            <a:pPr marL="0" indent="0">
              <a:buNone/>
            </a:pPr>
            <a:endParaRPr lang="pt-BR" sz="2400" dirty="0"/>
          </a:p>
          <a:p>
            <a:endParaRPr lang="pt-BR" sz="2400" dirty="0"/>
          </a:p>
          <a:p>
            <a:endParaRPr lang="pt-BR" sz="2400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1FF6B0D6-129B-4B41-B1A8-FB1DE8213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xmlns="" id="{73D039EA-67B6-4BBE-BDC8-4B77617C57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600191"/>
              </p:ext>
            </p:extLst>
          </p:nvPr>
        </p:nvGraphicFramePr>
        <p:xfrm>
          <a:off x="2876645" y="1293449"/>
          <a:ext cx="220245" cy="275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0" name="Equation" r:id="rId3" imgW="114201" imgH="139579" progId="Equation.DSMT4">
                  <p:embed/>
                </p:oleObj>
              </mc:Choice>
              <mc:Fallback>
                <p:oleObj name="Equation" r:id="rId3" imgW="114201" imgH="13957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6645" y="1293449"/>
                        <a:ext cx="220245" cy="2753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67B75551-1B84-46C5-BC03-006076622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xmlns="" id="{69809712-91AA-423F-B0C7-FC70D1ADA8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766892"/>
              </p:ext>
            </p:extLst>
          </p:nvPr>
        </p:nvGraphicFramePr>
        <p:xfrm>
          <a:off x="3379423" y="1261063"/>
          <a:ext cx="192505" cy="281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1" name="Equation" r:id="rId5" imgW="126725" imgH="177415" progId="Equation.DSMT4">
                  <p:embed/>
                </p:oleObj>
              </mc:Choice>
              <mc:Fallback>
                <p:oleObj name="Equation" r:id="rId5" imgW="126725" imgH="177415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423" y="1261063"/>
                        <a:ext cx="192505" cy="2813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0">
            <a:extLst>
              <a:ext uri="{FF2B5EF4-FFF2-40B4-BE49-F238E27FC236}">
                <a16:creationId xmlns:a16="http://schemas.microsoft.com/office/drawing/2014/main" xmlns="" id="{589DF9B4-029C-4B4D-AE0D-F65D0BE2B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xmlns="" id="{CE223287-9DAC-4190-80CE-52BE3A2B61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771587"/>
              </p:ext>
            </p:extLst>
          </p:nvPr>
        </p:nvGraphicFramePr>
        <p:xfrm>
          <a:off x="3475676" y="2954658"/>
          <a:ext cx="499586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2" name="Equation" r:id="rId7" imgW="3377880" imgH="444240" progId="Equation.DSMT4">
                  <p:embed/>
                </p:oleObj>
              </mc:Choice>
              <mc:Fallback>
                <p:oleObj name="Equation" r:id="rId7" imgW="3377880" imgH="444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676" y="2954658"/>
                        <a:ext cx="4995863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xmlns="" id="{FB837C17-446C-4652-AAAE-3652244800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508440"/>
              </p:ext>
            </p:extLst>
          </p:nvPr>
        </p:nvGraphicFramePr>
        <p:xfrm>
          <a:off x="1858753" y="3596552"/>
          <a:ext cx="692620" cy="325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3" name="Equation" r:id="rId9" imgW="431640" imgH="203040" progId="Equation.DSMT4">
                  <p:embed/>
                </p:oleObj>
              </mc:Choice>
              <mc:Fallback>
                <p:oleObj name="Equation" r:id="rId9" imgW="431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58753" y="3596552"/>
                        <a:ext cx="692620" cy="3259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xmlns="" id="{108E0E80-4F9C-484A-821F-BCC3D5E69E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668277"/>
              </p:ext>
            </p:extLst>
          </p:nvPr>
        </p:nvGraphicFramePr>
        <p:xfrm>
          <a:off x="2890514" y="3637283"/>
          <a:ext cx="977817" cy="325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4" name="Equation" r:id="rId11" imgW="685800" imgH="228600" progId="Equation.DSMT4">
                  <p:embed/>
                </p:oleObj>
              </mc:Choice>
              <mc:Fallback>
                <p:oleObj name="Equation" r:id="rId11" imgW="685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90514" y="3637283"/>
                        <a:ext cx="977817" cy="3259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tângulo 15">
                <a:extLst>
                  <a:ext uri="{FF2B5EF4-FFF2-40B4-BE49-F238E27FC236}">
                    <a16:creationId xmlns:a16="http://schemas.microsoft.com/office/drawing/2014/main" xmlns="" id="{6719023E-A552-4550-B224-0AAEAA9F8586}"/>
                  </a:ext>
                </a:extLst>
              </p:cNvPr>
              <p:cNvSpPr/>
              <p:nvPr/>
            </p:nvSpPr>
            <p:spPr>
              <a:xfrm>
                <a:off x="6636852" y="3637283"/>
                <a:ext cx="5305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pt-BR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pt-BR" dirty="0"/>
              </a:p>
            </p:txBody>
          </p:sp>
        </mc:Choice>
        <mc:Fallback xmlns="">
          <p:sp>
            <p:nvSpPr>
              <p:cNvPr id="16" name="Retângulo 15">
                <a:extLst>
                  <a:ext uri="{FF2B5EF4-FFF2-40B4-BE49-F238E27FC236}">
                    <a16:creationId xmlns:a16="http://schemas.microsoft.com/office/drawing/2014/main" id="{6719023E-A552-4550-B224-0AAEAA9F85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852" y="3637283"/>
                <a:ext cx="530530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4914F28D-271B-45C1-95D2-4E84DD3EF6B4}"/>
              </a:ext>
            </a:extLst>
          </p:cNvPr>
          <p:cNvSpPr txBox="1"/>
          <p:nvPr/>
        </p:nvSpPr>
        <p:spPr>
          <a:xfrm>
            <a:off x="9463542" y="2998113"/>
            <a:ext cx="4972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dirty="0"/>
              <a:t>(3)</a:t>
            </a:r>
          </a:p>
        </p:txBody>
      </p:sp>
      <p:cxnSp>
        <p:nvCxnSpPr>
          <p:cNvPr id="5" name="Conector de seta reta 4"/>
          <p:cNvCxnSpPr/>
          <p:nvPr/>
        </p:nvCxnSpPr>
        <p:spPr>
          <a:xfrm flipV="1">
            <a:off x="5973607" y="5144655"/>
            <a:ext cx="288648" cy="1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6262255" y="4959988"/>
            <a:ext cx="2009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entrada u é linear</a:t>
            </a:r>
            <a:endParaRPr lang="pt-BR" dirty="0"/>
          </a:p>
        </p:txBody>
      </p:sp>
      <p:sp>
        <p:nvSpPr>
          <p:cNvPr id="26" name="Retângulo 25"/>
          <p:cNvSpPr/>
          <p:nvPr/>
        </p:nvSpPr>
        <p:spPr>
          <a:xfrm>
            <a:off x="6262255" y="4969648"/>
            <a:ext cx="2009434" cy="35001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9" name="Conector de seta reta 28"/>
          <p:cNvCxnSpPr>
            <a:stCxn id="26" idx="3"/>
          </p:cNvCxnSpPr>
          <p:nvPr/>
        </p:nvCxnSpPr>
        <p:spPr>
          <a:xfrm flipV="1">
            <a:off x="8271689" y="4867564"/>
            <a:ext cx="345838" cy="277091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de seta reta 30"/>
          <p:cNvCxnSpPr>
            <a:stCxn id="26" idx="3"/>
          </p:cNvCxnSpPr>
          <p:nvPr/>
        </p:nvCxnSpPr>
        <p:spPr>
          <a:xfrm>
            <a:off x="8271689" y="5144655"/>
            <a:ext cx="345838" cy="286327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to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950510"/>
              </p:ext>
            </p:extLst>
          </p:nvPr>
        </p:nvGraphicFramePr>
        <p:xfrm>
          <a:off x="8770670" y="4766367"/>
          <a:ext cx="660977" cy="27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5" name="Equation" r:id="rId14" imgW="545760" imgH="228600" progId="Equation.DSMT4">
                  <p:embed/>
                </p:oleObj>
              </mc:Choice>
              <mc:Fallback>
                <p:oleObj name="Equation" r:id="rId14" imgW="545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70670" y="4766367"/>
                        <a:ext cx="660977" cy="27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to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162801"/>
              </p:ext>
            </p:extLst>
          </p:nvPr>
        </p:nvGraphicFramePr>
        <p:xfrm>
          <a:off x="8801719" y="5329320"/>
          <a:ext cx="6762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6" name="Equation" r:id="rId16" imgW="558720" imgH="228600" progId="Equation.DSMT4">
                  <p:embed/>
                </p:oleObj>
              </mc:Choice>
              <mc:Fallback>
                <p:oleObj name="Equation" r:id="rId16" imgW="5587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01719" y="5329320"/>
                        <a:ext cx="67627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tângulo 34"/>
          <p:cNvSpPr/>
          <p:nvPr/>
        </p:nvSpPr>
        <p:spPr>
          <a:xfrm>
            <a:off x="8770670" y="4766367"/>
            <a:ext cx="692872" cy="27668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tângulo 37"/>
          <p:cNvSpPr/>
          <p:nvPr/>
        </p:nvSpPr>
        <p:spPr>
          <a:xfrm>
            <a:off x="8770670" y="5287818"/>
            <a:ext cx="707324" cy="31772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41" name="Objeto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281174"/>
              </p:ext>
            </p:extLst>
          </p:nvPr>
        </p:nvGraphicFramePr>
        <p:xfrm>
          <a:off x="6146800" y="33528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7" name="Equation" r:id="rId18" imgW="914400" imgH="198720" progId="Equation.DSMT4">
                  <p:embed/>
                </p:oleObj>
              </mc:Choice>
              <mc:Fallback>
                <p:oleObj name="Equation" r:id="rId18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46800" y="33528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Conector reto 42"/>
          <p:cNvCxnSpPr/>
          <p:nvPr/>
        </p:nvCxnSpPr>
        <p:spPr>
          <a:xfrm flipV="1">
            <a:off x="9584790" y="4829425"/>
            <a:ext cx="221673" cy="2032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to 44"/>
          <p:cNvCxnSpPr/>
          <p:nvPr/>
        </p:nvCxnSpPr>
        <p:spPr>
          <a:xfrm>
            <a:off x="9584790" y="4829425"/>
            <a:ext cx="221673" cy="2032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/>
          <p:cNvCxnSpPr/>
          <p:nvPr/>
        </p:nvCxnSpPr>
        <p:spPr>
          <a:xfrm>
            <a:off x="9634123" y="5395908"/>
            <a:ext cx="95415" cy="1359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to 53"/>
          <p:cNvCxnSpPr/>
          <p:nvPr/>
        </p:nvCxnSpPr>
        <p:spPr>
          <a:xfrm flipV="1">
            <a:off x="9729538" y="5278547"/>
            <a:ext cx="153143" cy="2533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15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2BF95DAC-6869-4A1A-B141-6A8A136FE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757990"/>
            <a:ext cx="10515600" cy="47478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400" dirty="0"/>
              <a:t>Uma ferramenta básica usada neste algoritmo é a derivada de Lie</a:t>
            </a:r>
          </a:p>
          <a:p>
            <a:pPr marL="0" indent="0">
              <a:buNone/>
            </a:pPr>
            <a:r>
              <a:rPr lang="pt-BR" sz="2400" dirty="0"/>
              <a:t>da função escalar        ao longo do campo </a:t>
            </a:r>
            <a:r>
              <a:rPr lang="pt-BR" sz="2400" dirty="0" smtClean="0"/>
              <a:t>vetorial                     </a:t>
            </a:r>
            <a:r>
              <a:rPr lang="pt-BR" sz="2400" dirty="0"/>
              <a:t>, </a:t>
            </a:r>
            <a:r>
              <a:rPr lang="pt-BR" sz="2400" dirty="0" smtClean="0"/>
              <a:t> que </a:t>
            </a:r>
            <a:r>
              <a:rPr lang="pt-BR" sz="2400" dirty="0"/>
              <a:t>é definida como:</a:t>
            </a:r>
          </a:p>
          <a:p>
            <a:pPr marL="0" indent="0">
              <a:buNone/>
            </a:pPr>
            <a:endParaRPr lang="pt-BR" sz="2400" dirty="0"/>
          </a:p>
          <a:p>
            <a:pPr marL="0" indent="0">
              <a:spcBef>
                <a:spcPts val="0"/>
              </a:spcBef>
              <a:buNone/>
            </a:pPr>
            <a:endParaRPr lang="pt-BR" sz="2400" dirty="0"/>
          </a:p>
          <a:p>
            <a:pPr marL="0" indent="0">
              <a:spcBef>
                <a:spcPts val="0"/>
              </a:spcBef>
              <a:buNone/>
            </a:pPr>
            <a:r>
              <a:rPr lang="pt-BR" sz="2400" dirty="0"/>
              <a:t>Para um campo vetorial          o seguinte operador         é definido:</a:t>
            </a:r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r>
              <a:rPr lang="pt-BR" sz="2400" dirty="0"/>
              <a:t>E finalmente a derivada de Lie de um vetor      de funções escalares </a:t>
            </a:r>
          </a:p>
          <a:p>
            <a:pPr marL="0" indent="0">
              <a:buNone/>
            </a:pPr>
            <a:r>
              <a:rPr lang="pt-BR" sz="2400" dirty="0"/>
              <a:t>ao longo do campo vetorial          é definido como: </a:t>
            </a:r>
          </a:p>
          <a:p>
            <a:pPr marL="0" indent="0">
              <a:buNone/>
            </a:pPr>
            <a:endParaRPr lang="pt-BR" sz="2400" dirty="0"/>
          </a:p>
          <a:p>
            <a:pPr marL="0" indent="0">
              <a:buNone/>
            </a:pPr>
            <a:endParaRPr lang="pt-BR" sz="24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481D7C9A-EC5D-4948-9C56-1570AC6744D4}"/>
              </a:ext>
            </a:extLst>
          </p:cNvPr>
          <p:cNvSpPr txBox="1">
            <a:spLocks/>
          </p:cNvSpPr>
          <p:nvPr/>
        </p:nvSpPr>
        <p:spPr>
          <a:xfrm>
            <a:off x="838198" y="-41482"/>
            <a:ext cx="10515600" cy="883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/>
              <a:t>Observabilidade Geométrica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78263D77-6E38-48EE-9EBA-7600FC73F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xmlns="" id="{868D09A6-0B03-4C51-80E1-F68F4C2B7A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590446"/>
              </p:ext>
            </p:extLst>
          </p:nvPr>
        </p:nvGraphicFramePr>
        <p:xfrm>
          <a:off x="9080833" y="755089"/>
          <a:ext cx="965536" cy="466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6" name="Equation" r:id="rId3" imgW="545863" imgH="228501" progId="Equation.DSMT4">
                  <p:embed/>
                </p:oleObj>
              </mc:Choice>
              <mc:Fallback>
                <p:oleObj name="Equation" r:id="rId3" imgW="545863" imgH="228501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833" y="755089"/>
                        <a:ext cx="965536" cy="4661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38A19DDB-72EE-446A-8261-5D1767172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xmlns="" id="{84F4BE17-BB3D-4F37-AA54-D2CC65EA7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398272"/>
              </p:ext>
            </p:extLst>
          </p:nvPr>
        </p:nvGraphicFramePr>
        <p:xfrm>
          <a:off x="3042702" y="1269336"/>
          <a:ext cx="529388" cy="359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7" name="Equation" r:id="rId5" imgW="304536" imgH="203024" progId="Equation.DSMT4">
                  <p:embed/>
                </p:oleObj>
              </mc:Choice>
              <mc:Fallback>
                <p:oleObj name="Equation" r:id="rId5" imgW="304536" imgH="203024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702" y="1269336"/>
                        <a:ext cx="529388" cy="3592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74D04073-3442-42F9-9FEB-04F4D7AD5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xmlns="" id="{4435D102-CD59-4DF5-B79C-B0090EC5CD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161140"/>
              </p:ext>
            </p:extLst>
          </p:nvPr>
        </p:nvGraphicFramePr>
        <p:xfrm>
          <a:off x="7068217" y="1241443"/>
          <a:ext cx="14351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" name="Equation" r:id="rId7" imgW="1054080" imgH="241200" progId="Equation.DSMT4">
                  <p:embed/>
                </p:oleObj>
              </mc:Choice>
              <mc:Fallback>
                <p:oleObj name="Equation" r:id="rId7" imgW="1054080" imgH="241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8217" y="1241443"/>
                        <a:ext cx="1435100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>
            <a:extLst>
              <a:ext uri="{FF2B5EF4-FFF2-40B4-BE49-F238E27FC236}">
                <a16:creationId xmlns:a16="http://schemas.microsoft.com/office/drawing/2014/main" xmlns="" id="{B92C7772-95BF-494C-B727-4D88406D0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xmlns="" id="{0DB1AD22-D583-4573-94D7-2F924B92A6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848184"/>
              </p:ext>
            </p:extLst>
          </p:nvPr>
        </p:nvGraphicFramePr>
        <p:xfrm>
          <a:off x="4873521" y="1749669"/>
          <a:ext cx="1686929" cy="449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9" name="Equation" r:id="rId9" imgW="1028700" imgH="228600" progId="Equation.DSMT4">
                  <p:embed/>
                </p:oleObj>
              </mc:Choice>
              <mc:Fallback>
                <p:oleObj name="Equation" r:id="rId9" imgW="1028700" imgH="228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521" y="1749669"/>
                        <a:ext cx="1686929" cy="4498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>
            <a:extLst>
              <a:ext uri="{FF2B5EF4-FFF2-40B4-BE49-F238E27FC236}">
                <a16:creationId xmlns:a16="http://schemas.microsoft.com/office/drawing/2014/main" xmlns="" id="{0F9B3FE9-9EFF-4108-8DD2-9402D7175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xmlns="" id="{0EE33136-01ED-4A03-8244-E9CA8109E1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021361"/>
              </p:ext>
            </p:extLst>
          </p:nvPr>
        </p:nvGraphicFramePr>
        <p:xfrm>
          <a:off x="3978275" y="2420938"/>
          <a:ext cx="455613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0" name="Equation" r:id="rId11" imgW="304560" imgH="203040" progId="Equation.DSMT4">
                  <p:embed/>
                </p:oleObj>
              </mc:Choice>
              <mc:Fallback>
                <p:oleObj name="Equation" r:id="rId11" imgW="304560" imgH="203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8275" y="2420938"/>
                        <a:ext cx="455613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2">
            <a:extLst>
              <a:ext uri="{FF2B5EF4-FFF2-40B4-BE49-F238E27FC236}">
                <a16:creationId xmlns:a16="http://schemas.microsoft.com/office/drawing/2014/main" xmlns="" id="{EEBC4CE3-C5CE-434E-80BF-54B1B7AB0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6" name="Objeto 15">
            <a:extLst>
              <a:ext uri="{FF2B5EF4-FFF2-40B4-BE49-F238E27FC236}">
                <a16:creationId xmlns:a16="http://schemas.microsoft.com/office/drawing/2014/main" xmlns="" id="{52F1A108-B67B-40A1-8043-A28D89DE86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939912"/>
              </p:ext>
            </p:extLst>
          </p:nvPr>
        </p:nvGraphicFramePr>
        <p:xfrm>
          <a:off x="7158791" y="2352526"/>
          <a:ext cx="296924" cy="356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1" name="Equation" r:id="rId13" imgW="139579" imgH="177646" progId="Equation.DSMT4">
                  <p:embed/>
                </p:oleObj>
              </mc:Choice>
              <mc:Fallback>
                <p:oleObj name="Equation" r:id="rId13" imgW="139579" imgH="177646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8791" y="2352526"/>
                        <a:ext cx="296924" cy="3563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4">
            <a:extLst>
              <a:ext uri="{FF2B5EF4-FFF2-40B4-BE49-F238E27FC236}">
                <a16:creationId xmlns:a16="http://schemas.microsoft.com/office/drawing/2014/main" xmlns="" id="{ECCF7685-14EC-4CD3-B67B-A1B9C5929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xmlns="" id="{9962454C-6444-4C32-A6E6-C13AF774C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0" name="Objeto 19">
            <a:extLst>
              <a:ext uri="{FF2B5EF4-FFF2-40B4-BE49-F238E27FC236}">
                <a16:creationId xmlns:a16="http://schemas.microsoft.com/office/drawing/2014/main" xmlns="" id="{4EB2460B-C806-4D80-9D09-A69B061B97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146401"/>
              </p:ext>
            </p:extLst>
          </p:nvPr>
        </p:nvGraphicFramePr>
        <p:xfrm>
          <a:off x="4808538" y="2778125"/>
          <a:ext cx="1620837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" name="Equation" r:id="rId15" imgW="939600" imgH="711000" progId="Equation.DSMT4">
                  <p:embed/>
                </p:oleObj>
              </mc:Choice>
              <mc:Fallback>
                <p:oleObj name="Equation" r:id="rId15" imgW="939600" imgH="7110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8538" y="2778125"/>
                        <a:ext cx="1620837" cy="1301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5">
            <a:extLst>
              <a:ext uri="{FF2B5EF4-FFF2-40B4-BE49-F238E27FC236}">
                <a16:creationId xmlns:a16="http://schemas.microsoft.com/office/drawing/2014/main" xmlns="" id="{8CB9874D-D48A-4610-907C-9C62DC2F5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3" name="Objeto 22">
            <a:extLst>
              <a:ext uri="{FF2B5EF4-FFF2-40B4-BE49-F238E27FC236}">
                <a16:creationId xmlns:a16="http://schemas.microsoft.com/office/drawing/2014/main" xmlns="" id="{83B6BD19-CCB0-429F-8852-4084DDBC86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958050"/>
              </p:ext>
            </p:extLst>
          </p:nvPr>
        </p:nvGraphicFramePr>
        <p:xfrm>
          <a:off x="6267806" y="4224605"/>
          <a:ext cx="321595" cy="278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" name="Equation" r:id="rId17" imgW="139518" imgH="126835" progId="Equation.DSMT4">
                  <p:embed/>
                </p:oleObj>
              </mc:Choice>
              <mc:Fallback>
                <p:oleObj name="Equation" r:id="rId17" imgW="139518" imgH="126835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7806" y="4224605"/>
                        <a:ext cx="321595" cy="2787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7">
            <a:extLst>
              <a:ext uri="{FF2B5EF4-FFF2-40B4-BE49-F238E27FC236}">
                <a16:creationId xmlns:a16="http://schemas.microsoft.com/office/drawing/2014/main" xmlns="" id="{C4FD9785-D01E-448D-9D93-18C695949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5" name="Objeto 24">
            <a:extLst>
              <a:ext uri="{FF2B5EF4-FFF2-40B4-BE49-F238E27FC236}">
                <a16:creationId xmlns:a16="http://schemas.microsoft.com/office/drawing/2014/main" xmlns="" id="{D4EDA90F-DC14-4E9D-85FE-16D735BEFD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317696"/>
              </p:ext>
            </p:extLst>
          </p:nvPr>
        </p:nvGraphicFramePr>
        <p:xfrm>
          <a:off x="9300411" y="4224605"/>
          <a:ext cx="1491916" cy="336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4" name="Equation" r:id="rId19" imgW="1231366" imgH="228501" progId="Equation.DSMT4">
                  <p:embed/>
                </p:oleObj>
              </mc:Choice>
              <mc:Fallback>
                <p:oleObj name="Equation" r:id="rId19" imgW="1231366" imgH="228501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0411" y="4224605"/>
                        <a:ext cx="1491916" cy="3368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9">
            <a:extLst>
              <a:ext uri="{FF2B5EF4-FFF2-40B4-BE49-F238E27FC236}">
                <a16:creationId xmlns:a16="http://schemas.microsoft.com/office/drawing/2014/main" xmlns="" id="{8363A00D-A77E-44D5-8538-71780DB88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7" name="Objeto 26">
            <a:extLst>
              <a:ext uri="{FF2B5EF4-FFF2-40B4-BE49-F238E27FC236}">
                <a16:creationId xmlns:a16="http://schemas.microsoft.com/office/drawing/2014/main" xmlns="" id="{3BC83AD9-D825-425B-84BF-08AF31FE2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711503"/>
              </p:ext>
            </p:extLst>
          </p:nvPr>
        </p:nvGraphicFramePr>
        <p:xfrm>
          <a:off x="4396708" y="4651997"/>
          <a:ext cx="520490" cy="29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" name="Equation" r:id="rId21" imgW="304536" imgH="203024" progId="Equation.DSMT4">
                  <p:embed/>
                </p:oleObj>
              </mc:Choice>
              <mc:Fallback>
                <p:oleObj name="Equation" r:id="rId21" imgW="304536" imgH="203024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708" y="4651997"/>
                        <a:ext cx="520490" cy="299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31">
            <a:extLst>
              <a:ext uri="{FF2B5EF4-FFF2-40B4-BE49-F238E27FC236}">
                <a16:creationId xmlns:a16="http://schemas.microsoft.com/office/drawing/2014/main" xmlns="" id="{71ECF9A9-B99A-4B6D-8528-AD585EDAB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29" name="Objeto 28">
            <a:extLst>
              <a:ext uri="{FF2B5EF4-FFF2-40B4-BE49-F238E27FC236}">
                <a16:creationId xmlns:a16="http://schemas.microsoft.com/office/drawing/2014/main" xmlns="" id="{F48E2CF2-99A7-4859-AE76-4F5157161E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460045"/>
              </p:ext>
            </p:extLst>
          </p:nvPr>
        </p:nvGraphicFramePr>
        <p:xfrm>
          <a:off x="5063268" y="5147380"/>
          <a:ext cx="1431259" cy="417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6" name="Equation" r:id="rId23" imgW="914400" imgH="228600" progId="Equation.DSMT4">
                  <p:embed/>
                </p:oleObj>
              </mc:Choice>
              <mc:Fallback>
                <p:oleObj name="Equation" r:id="rId23" imgW="914400" imgH="22860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3268" y="5147380"/>
                        <a:ext cx="1431259" cy="4174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CaixaDeTexto 29">
            <a:extLst>
              <a:ext uri="{FF2B5EF4-FFF2-40B4-BE49-F238E27FC236}">
                <a16:creationId xmlns:a16="http://schemas.microsoft.com/office/drawing/2014/main" xmlns="" id="{2FB2726B-3909-4547-8598-CE1A3721F96C}"/>
              </a:ext>
            </a:extLst>
          </p:cNvPr>
          <p:cNvSpPr txBox="1"/>
          <p:nvPr/>
        </p:nvSpPr>
        <p:spPr>
          <a:xfrm>
            <a:off x="838198" y="5787189"/>
            <a:ext cx="1051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Onde . na Equação (6) significa a pós-multiplicação da matriz          com o vetor coluna    .</a:t>
            </a:r>
          </a:p>
        </p:txBody>
      </p:sp>
      <p:sp>
        <p:nvSpPr>
          <p:cNvPr id="31" name="Rectangle 33">
            <a:extLst>
              <a:ext uri="{FF2B5EF4-FFF2-40B4-BE49-F238E27FC236}">
                <a16:creationId xmlns:a16="http://schemas.microsoft.com/office/drawing/2014/main" xmlns="" id="{239E4F8D-4AD6-4746-B553-8989EF352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32" name="Objeto 31">
            <a:extLst>
              <a:ext uri="{FF2B5EF4-FFF2-40B4-BE49-F238E27FC236}">
                <a16:creationId xmlns:a16="http://schemas.microsoft.com/office/drawing/2014/main" xmlns="" id="{4C7B346E-C008-4FBB-B742-F5DF205628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219441"/>
              </p:ext>
            </p:extLst>
          </p:nvPr>
        </p:nvGraphicFramePr>
        <p:xfrm>
          <a:off x="8503317" y="5854735"/>
          <a:ext cx="481264" cy="326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7" name="Equation" r:id="rId25" imgW="253670" imgH="177569" progId="Equation.DSMT4">
                  <p:embed/>
                </p:oleObj>
              </mc:Choice>
              <mc:Fallback>
                <p:oleObj name="Equation" r:id="rId25" imgW="253670" imgH="177569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3317" y="5854735"/>
                        <a:ext cx="481264" cy="3265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to 32">
            <a:extLst>
              <a:ext uri="{FF2B5EF4-FFF2-40B4-BE49-F238E27FC236}">
                <a16:creationId xmlns:a16="http://schemas.microsoft.com/office/drawing/2014/main" xmlns="" id="{1DF5EF9A-78F2-4142-8CB3-8703649B3D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67874"/>
              </p:ext>
            </p:extLst>
          </p:nvPr>
        </p:nvGraphicFramePr>
        <p:xfrm>
          <a:off x="1822450" y="6255279"/>
          <a:ext cx="217503" cy="26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8" name="Equation" r:id="rId27" imgW="114120" imgH="139680" progId="Equation.DSMT4">
                  <p:embed/>
                </p:oleObj>
              </mc:Choice>
              <mc:Fallback>
                <p:oleObj name="Equation" r:id="rId27" imgW="1141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822450" y="6255279"/>
                        <a:ext cx="217503" cy="26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D77C40B3-7937-4631-A189-4EE1A6E994A4}"/>
              </a:ext>
            </a:extLst>
          </p:cNvPr>
          <p:cNvSpPr txBox="1"/>
          <p:nvPr/>
        </p:nvSpPr>
        <p:spPr>
          <a:xfrm>
            <a:off x="9300411" y="1743760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(4)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xmlns="" id="{040929CA-F918-41E6-A450-D7D5047B9549}"/>
              </a:ext>
            </a:extLst>
          </p:cNvPr>
          <p:cNvSpPr txBox="1"/>
          <p:nvPr/>
        </p:nvSpPr>
        <p:spPr>
          <a:xfrm>
            <a:off x="9300411" y="3131892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(5)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xmlns="" id="{599075F9-264C-4C65-BFE6-80E98AB83CBF}"/>
              </a:ext>
            </a:extLst>
          </p:cNvPr>
          <p:cNvSpPr txBox="1"/>
          <p:nvPr/>
        </p:nvSpPr>
        <p:spPr>
          <a:xfrm>
            <a:off x="9300411" y="5044129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(6)</a:t>
            </a:r>
          </a:p>
        </p:txBody>
      </p:sp>
    </p:spTree>
    <p:extLst>
      <p:ext uri="{BB962C8B-B14F-4D97-AF65-F5344CB8AC3E}">
        <p14:creationId xmlns:p14="http://schemas.microsoft.com/office/powerpoint/2010/main" val="118924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1966</TotalTime>
  <Words>931</Words>
  <Application>Microsoft Office PowerPoint</Application>
  <PresentationFormat>Widescreen</PresentationFormat>
  <Paragraphs>157</Paragraphs>
  <Slides>29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2</vt:i4>
      </vt:variant>
      <vt:variant>
        <vt:lpstr>Títulos de slides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Cambria Math</vt:lpstr>
      <vt:lpstr>Tema do Office</vt:lpstr>
      <vt:lpstr>Equation</vt:lpstr>
      <vt:lpstr>MathType 6.0 Equation</vt:lpstr>
      <vt:lpstr>Observabilidade e Identificabilidade de Sistemas Não Lineares</vt:lpstr>
      <vt:lpstr>Introdução </vt:lpstr>
      <vt:lpstr>Sistema linear</vt:lpstr>
      <vt:lpstr>Identificabilidade e Observabilidade</vt:lpstr>
      <vt:lpstr>Apresentação do PowerPoint</vt:lpstr>
      <vt:lpstr>Sistemas Não-Lineares</vt:lpstr>
      <vt:lpstr>Sistemas Não-Lineares</vt:lpstr>
      <vt:lpstr>Observabilidade Geométrica</vt:lpstr>
      <vt:lpstr>Apresentação do PowerPoint</vt:lpstr>
      <vt:lpstr>Etapas do Método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OBSERVABILIDADE ALGÉBRICA </vt:lpstr>
      <vt:lpstr>Exemplos</vt:lpstr>
      <vt:lpstr>Exemplo </vt:lpstr>
      <vt:lpstr>Apresentação do PowerPoint</vt:lpstr>
      <vt:lpstr>Método OCR</vt:lpstr>
      <vt:lpstr>Método – Teste de Observabilidade (Sedoglavic)</vt:lpstr>
      <vt:lpstr>Apresentação do PowerPoint</vt:lpstr>
      <vt:lpstr>APLICAÇÃO</vt:lpstr>
      <vt:lpstr>Apresentação do PowerPoint</vt:lpstr>
      <vt:lpstr>Modelo (online) Disser. Elmer</vt:lpstr>
      <vt:lpstr>Modelo de dois eixos (tensão de campo)</vt:lpstr>
      <vt:lpstr>Modelo de dois eixos (corrente de campo)</vt:lpstr>
      <vt:lpstr>Teste Rejeição de Carga (off-line)</vt:lpstr>
      <vt:lpstr>Teste Curto-circuito (off-line)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Sobre a observabilidade e identificabilidade de estruturas não-lineares e sistemas mecânicos</dc:title>
  <dc:creator>Taylon</dc:creator>
  <cp:lastModifiedBy>Taylon</cp:lastModifiedBy>
  <cp:revision>140</cp:revision>
  <dcterms:created xsi:type="dcterms:W3CDTF">2018-06-28T17:15:05Z</dcterms:created>
  <dcterms:modified xsi:type="dcterms:W3CDTF">2018-08-20T20:02:05Z</dcterms:modified>
</cp:coreProperties>
</file>