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10" r:id="rId1"/>
  </p:sldMasterIdLst>
  <p:sldIdLst>
    <p:sldId id="299" r:id="rId2"/>
    <p:sldId id="301" r:id="rId3"/>
    <p:sldId id="303" r:id="rId4"/>
    <p:sldId id="259" r:id="rId5"/>
    <p:sldId id="304" r:id="rId6"/>
    <p:sldId id="305" r:id="rId7"/>
    <p:sldId id="306" r:id="rId8"/>
    <p:sldId id="307" r:id="rId9"/>
    <p:sldId id="308" r:id="rId10"/>
    <p:sldId id="309" r:id="rId1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>
        <p:scale>
          <a:sx n="70" d="100"/>
          <a:sy n="70" d="100"/>
        </p:scale>
        <p:origin x="738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9.wmf"/><Relationship Id="rId1" Type="http://schemas.openxmlformats.org/officeDocument/2006/relationships/image" Target="../media/image13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4" Type="http://schemas.openxmlformats.org/officeDocument/2006/relationships/image" Target="../media/image3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5" Type="http://schemas.openxmlformats.org/officeDocument/2006/relationships/image" Target="../media/image46.wmf"/><Relationship Id="rId4" Type="http://schemas.openxmlformats.org/officeDocument/2006/relationships/image" Target="../media/image4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021689D-812E-4BD5-A387-16A5CD431A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74624354-0687-465B-82DE-47C908426A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FE914214-98C8-407C-B2BC-AA7878F04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D0EFD-388B-487F-A851-089912F455EB}" type="datetimeFigureOut">
              <a:rPr lang="pt-BR" smtClean="0"/>
              <a:t>19/08/2018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91A7570C-202E-465E-A952-1D66C7D43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FD59DE12-2426-4B1A-A831-E0B1C6230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5887-8384-4B36-9B07-2FFCEB0935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7930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463B1E8-41D4-4540-A243-A04C861FF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xmlns="" id="{EDEAE313-0790-44CE-83DA-F6DFC1A1DE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93E312CF-20F3-421A-9D0F-369CA4C0A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D0EFD-388B-487F-A851-089912F455EB}" type="datetimeFigureOut">
              <a:rPr lang="pt-BR" smtClean="0"/>
              <a:t>19/08/2018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6ECAE65F-42C8-43A5-B2A1-3599C7098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F744CDE6-FB54-4E09-B776-F4C3FB371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5887-8384-4B36-9B07-2FFCEB0935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2962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462F9CB6-E9EE-40D4-84E7-57ED12B626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xmlns="" id="{DD3FE3B7-9110-49E6-B8CC-2182A70107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10090461-59B1-48AA-9FEB-B5F1748D3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D0EFD-388B-487F-A851-089912F455EB}" type="datetimeFigureOut">
              <a:rPr lang="pt-BR" smtClean="0"/>
              <a:t>19/08/2018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4E978474-E586-4A99-9895-114EFFCC4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5C9087BE-E580-4972-8606-2B4379C69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5887-8384-4B36-9B07-2FFCEB0935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7999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F345A38-C0E7-4CCF-BEEC-1CA396F6B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64687099-1706-45DC-AA36-8C12806998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B7744AB2-3827-48E7-9CC4-FDCC8E099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D0EFD-388B-487F-A851-089912F455EB}" type="datetimeFigureOut">
              <a:rPr lang="pt-BR" smtClean="0"/>
              <a:t>19/08/2018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68539429-5046-4EBD-812F-C55256A4A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A6D670EF-E374-4DBC-A838-EFC54D7A2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5887-8384-4B36-9B07-2FFCEB0935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1138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CD64E78A-C9DF-43E7-B138-56242A87F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xmlns="" id="{BAE5FEF1-ED60-4D5E-98CC-1A9F266CBD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61BF04B6-4A05-4D87-BE85-65113B61B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D0EFD-388B-487F-A851-089912F455EB}" type="datetimeFigureOut">
              <a:rPr lang="pt-BR" smtClean="0"/>
              <a:t>19/08/2018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48D1C932-2957-4C52-9810-A661F416F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5DA54AEE-FDBC-48F9-9E3E-48D469C4C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5887-8384-4B36-9B07-2FFCEB0935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16328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36DA8DD-BB4B-470D-A45B-828AB81FF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08928A25-53C5-485B-B0E6-30E8EC071E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xmlns="" id="{CE634ED2-2863-4B09-A9E3-92E836E612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xmlns="" id="{77ADB505-B1A3-44C4-AD28-B3BDE1329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D0EFD-388B-487F-A851-089912F455EB}" type="datetimeFigureOut">
              <a:rPr lang="pt-BR" smtClean="0"/>
              <a:t>19/08/2018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xmlns="" id="{12015C83-637C-4AD1-A4B7-20585747A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xmlns="" id="{21ECAAFA-59E7-4933-A075-4835E458E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5887-8384-4B36-9B07-2FFCEB0935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6440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C43588A-A69A-4888-9A68-A61F894FC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xmlns="" id="{FC6C20E2-4AC9-4C04-AACD-E090DE61C7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xmlns="" id="{B9E55844-65F3-4142-91CD-8C0E886054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xmlns="" id="{B21B0F12-0176-4643-974C-F804B4F3C1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xmlns="" id="{6144E69D-87D8-43C8-BAAB-F6AAE6C2AC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xmlns="" id="{E91C5D97-E71A-4D7C-AF4F-85714EBB62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D0EFD-388B-487F-A851-089912F455EB}" type="datetimeFigureOut">
              <a:rPr lang="pt-BR" smtClean="0"/>
              <a:t>19/08/2018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xmlns="" id="{3F1BEFB4-D190-4BC8-AB21-4F43EC6D1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xmlns="" id="{76B4362D-A015-414E-B40F-F0CBDDE1E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5887-8384-4B36-9B07-2FFCEB0935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40577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EF18A77-1E69-4652-9EE9-79B49285B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xmlns="" id="{B15DEB23-7699-4478-9EAE-1D0D0E177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D0EFD-388B-487F-A851-089912F455EB}" type="datetimeFigureOut">
              <a:rPr lang="pt-BR" smtClean="0"/>
              <a:t>19/08/2018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xmlns="" id="{1A0B0CB4-465E-48CF-94AD-D7BE31665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xmlns="" id="{55730056-E0A7-4A1E-9A2A-B8AA2D6E2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5887-8384-4B36-9B07-2FFCEB0935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0247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xmlns="" id="{B54AE082-2DC5-43D1-8FC7-8554E534C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D0EFD-388B-487F-A851-089912F455EB}" type="datetimeFigureOut">
              <a:rPr lang="pt-BR" smtClean="0"/>
              <a:t>19/08/2018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xmlns="" id="{94B2D444-B20A-4CD7-AD4F-066EE8555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xmlns="" id="{76BF6C78-40F4-4F70-8950-2E9BE884E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5887-8384-4B36-9B07-2FFCEB0935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0666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6F57A0B-7CC3-4549-B522-979C936B9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30505D43-72F6-4DFE-8FF0-00D032EEBF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xmlns="" id="{2FB8ABD5-D003-4953-8F48-48B311570E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xmlns="" id="{519449F3-1DAB-4DEB-8334-0CD081F3C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D0EFD-388B-487F-A851-089912F455EB}" type="datetimeFigureOut">
              <a:rPr lang="pt-BR" smtClean="0"/>
              <a:t>19/08/2018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xmlns="" id="{58C9F12E-7577-45FC-A0B3-AD787C599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xmlns="" id="{4F14BD90-EE0F-490A-9BA5-E9CBAEDD8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5887-8384-4B36-9B07-2FFCEB0935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03937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EB5B84C-12F5-4BE2-BB56-3245EF9A29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xmlns="" id="{A1EA86BD-D904-42BE-9719-D521FAA5D9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xmlns="" id="{F48EEB25-4F76-48E9-B9CB-B2A97D41C7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xmlns="" id="{0E225E83-9202-4722-BF92-D901F72F6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D0EFD-388B-487F-A851-089912F455EB}" type="datetimeFigureOut">
              <a:rPr lang="pt-BR" smtClean="0"/>
              <a:t>19/08/2018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xmlns="" id="{2875EDC4-B9A8-48DC-8F93-36D8414E9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xmlns="" id="{DFC4C75F-7A26-4DEB-8D10-725A0E617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5887-8384-4B36-9B07-2FFCEB0935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8274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xmlns="" id="{4639FD02-3F13-4C4B-BCD2-6A5FAC644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xmlns="" id="{6CC457EB-8C88-4B83-97D6-D6723EB462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AA01CA41-0C45-43C9-ACB7-30BA45A822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D0EFD-388B-487F-A851-089912F455EB}" type="datetimeFigureOut">
              <a:rPr lang="pt-BR" smtClean="0"/>
              <a:t>19/08/2018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97288C24-CF90-43CA-B16C-D66C02A9C8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61F23A8F-10EA-439A-BAED-463430A8DA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75887-8384-4B36-9B07-2FFCEB0935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15893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3" Type="http://schemas.openxmlformats.org/officeDocument/2006/relationships/oleObject" Target="../embeddings/oleObject51.bin"/><Relationship Id="rId7" Type="http://schemas.openxmlformats.org/officeDocument/2006/relationships/oleObject" Target="../embeddings/oleObject53.bin"/><Relationship Id="rId12" Type="http://schemas.openxmlformats.org/officeDocument/2006/relationships/image" Target="../media/image5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8.wmf"/><Relationship Id="rId11" Type="http://schemas.openxmlformats.org/officeDocument/2006/relationships/oleObject" Target="../embeddings/oleObject55.bin"/><Relationship Id="rId5" Type="http://schemas.openxmlformats.org/officeDocument/2006/relationships/oleObject" Target="../embeddings/oleObject52.bin"/><Relationship Id="rId10" Type="http://schemas.openxmlformats.org/officeDocument/2006/relationships/image" Target="../media/image50.wmf"/><Relationship Id="rId4" Type="http://schemas.openxmlformats.org/officeDocument/2006/relationships/image" Target="../media/image47.wmf"/><Relationship Id="rId9" Type="http://schemas.openxmlformats.org/officeDocument/2006/relationships/oleObject" Target="../embeddings/oleObject54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oleObject" Target="../embeddings/oleObject1.bin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11" Type="http://schemas.openxmlformats.org/officeDocument/2006/relationships/image" Target="../media/image3.wmf"/><Relationship Id="rId5" Type="http://schemas.openxmlformats.org/officeDocument/2006/relationships/image" Target="../media/image4.pn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1.wmf"/><Relationship Id="rId9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oleObject" Target="../embeddings/oleObject9.bin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10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1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14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13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0.bin"/><Relationship Id="rId18" Type="http://schemas.openxmlformats.org/officeDocument/2006/relationships/oleObject" Target="../embeddings/oleObject23.bin"/><Relationship Id="rId26" Type="http://schemas.openxmlformats.org/officeDocument/2006/relationships/oleObject" Target="../embeddings/oleObject31.bin"/><Relationship Id="rId3" Type="http://schemas.openxmlformats.org/officeDocument/2006/relationships/oleObject" Target="../embeddings/oleObject15.bin"/><Relationship Id="rId21" Type="http://schemas.openxmlformats.org/officeDocument/2006/relationships/oleObject" Target="../embeddings/oleObject26.bin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20.wmf"/><Relationship Id="rId17" Type="http://schemas.openxmlformats.org/officeDocument/2006/relationships/oleObject" Target="../embeddings/oleObject22.bin"/><Relationship Id="rId25" Type="http://schemas.openxmlformats.org/officeDocument/2006/relationships/oleObject" Target="../embeddings/oleObject30.bin"/><Relationship Id="rId3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2.wmf"/><Relationship Id="rId20" Type="http://schemas.openxmlformats.org/officeDocument/2006/relationships/oleObject" Target="../embeddings/oleObject25.bin"/><Relationship Id="rId29" Type="http://schemas.openxmlformats.org/officeDocument/2006/relationships/image" Target="../media/image24.png"/><Relationship Id="rId1" Type="http://schemas.openxmlformats.org/officeDocument/2006/relationships/vmlDrawing" Target="../drawings/vmlDrawing4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9.bin"/><Relationship Id="rId24" Type="http://schemas.openxmlformats.org/officeDocument/2006/relationships/oleObject" Target="../embeddings/oleObject29.bin"/><Relationship Id="rId32" Type="http://schemas.openxmlformats.org/officeDocument/2006/relationships/oleObject" Target="../embeddings/oleObject33.bin"/><Relationship Id="rId5" Type="http://schemas.openxmlformats.org/officeDocument/2006/relationships/oleObject" Target="../embeddings/oleObject16.bin"/><Relationship Id="rId15" Type="http://schemas.openxmlformats.org/officeDocument/2006/relationships/oleObject" Target="../embeddings/oleObject21.bin"/><Relationship Id="rId23" Type="http://schemas.openxmlformats.org/officeDocument/2006/relationships/oleObject" Target="../embeddings/oleObject28.bin"/><Relationship Id="rId28" Type="http://schemas.openxmlformats.org/officeDocument/2006/relationships/image" Target="../media/image23.png"/><Relationship Id="rId10" Type="http://schemas.openxmlformats.org/officeDocument/2006/relationships/image" Target="../media/image19.wmf"/><Relationship Id="rId19" Type="http://schemas.openxmlformats.org/officeDocument/2006/relationships/oleObject" Target="../embeddings/oleObject24.bin"/><Relationship Id="rId31" Type="http://schemas.openxmlformats.org/officeDocument/2006/relationships/image" Target="../media/image26.png"/><Relationship Id="rId4" Type="http://schemas.openxmlformats.org/officeDocument/2006/relationships/image" Target="../media/image16.wmf"/><Relationship Id="rId9" Type="http://schemas.openxmlformats.org/officeDocument/2006/relationships/oleObject" Target="../embeddings/oleObject18.bin"/><Relationship Id="rId14" Type="http://schemas.openxmlformats.org/officeDocument/2006/relationships/image" Target="../media/image21.wmf"/><Relationship Id="rId22" Type="http://schemas.openxmlformats.org/officeDocument/2006/relationships/oleObject" Target="../embeddings/oleObject27.bin"/><Relationship Id="rId27" Type="http://schemas.openxmlformats.org/officeDocument/2006/relationships/oleObject" Target="../embeddings/oleObject32.bin"/><Relationship Id="rId30" Type="http://schemas.openxmlformats.org/officeDocument/2006/relationships/image" Target="../media/image25.png"/><Relationship Id="rId8" Type="http://schemas.openxmlformats.org/officeDocument/2006/relationships/image" Target="../media/image18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35.bin"/><Relationship Id="rId10" Type="http://schemas.openxmlformats.org/officeDocument/2006/relationships/image" Target="../media/image31.wmf"/><Relationship Id="rId4" Type="http://schemas.openxmlformats.org/officeDocument/2006/relationships/image" Target="../media/image28.wmf"/><Relationship Id="rId9" Type="http://schemas.openxmlformats.org/officeDocument/2006/relationships/oleObject" Target="../embeddings/oleObject37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image" Target="../media/image37.png"/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40.bin"/><Relationship Id="rId12" Type="http://schemas.openxmlformats.org/officeDocument/2006/relationships/image" Target="../media/image3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3.wmf"/><Relationship Id="rId11" Type="http://schemas.openxmlformats.org/officeDocument/2006/relationships/oleObject" Target="../embeddings/oleObject42.bin"/><Relationship Id="rId5" Type="http://schemas.openxmlformats.org/officeDocument/2006/relationships/oleObject" Target="../embeddings/oleObject39.bin"/><Relationship Id="rId10" Type="http://schemas.openxmlformats.org/officeDocument/2006/relationships/image" Target="../media/image35.wmf"/><Relationship Id="rId4" Type="http://schemas.openxmlformats.org/officeDocument/2006/relationships/image" Target="../media/image32.wmf"/><Relationship Id="rId9" Type="http://schemas.openxmlformats.org/officeDocument/2006/relationships/oleObject" Target="../embeddings/oleObject4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.bin"/><Relationship Id="rId3" Type="http://schemas.openxmlformats.org/officeDocument/2006/relationships/image" Target="../media/image41.png"/><Relationship Id="rId7" Type="http://schemas.openxmlformats.org/officeDocument/2006/relationships/image" Target="../media/image3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44.bin"/><Relationship Id="rId5" Type="http://schemas.openxmlformats.org/officeDocument/2006/relationships/image" Target="../media/image38.wmf"/><Relationship Id="rId4" Type="http://schemas.openxmlformats.org/officeDocument/2006/relationships/oleObject" Target="../embeddings/oleObject43.bin"/><Relationship Id="rId9" Type="http://schemas.openxmlformats.org/officeDocument/2006/relationships/image" Target="../media/image40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oleObject" Target="../embeddings/oleObject46.bin"/><Relationship Id="rId7" Type="http://schemas.openxmlformats.org/officeDocument/2006/relationships/oleObject" Target="../embeddings/oleObject48.bin"/><Relationship Id="rId12" Type="http://schemas.openxmlformats.org/officeDocument/2006/relationships/image" Target="../media/image4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3.wmf"/><Relationship Id="rId11" Type="http://schemas.openxmlformats.org/officeDocument/2006/relationships/oleObject" Target="../embeddings/oleObject50.bin"/><Relationship Id="rId5" Type="http://schemas.openxmlformats.org/officeDocument/2006/relationships/oleObject" Target="../embeddings/oleObject47.bin"/><Relationship Id="rId10" Type="http://schemas.openxmlformats.org/officeDocument/2006/relationships/image" Target="../media/image45.wmf"/><Relationship Id="rId4" Type="http://schemas.openxmlformats.org/officeDocument/2006/relationships/image" Target="../media/image42.wmf"/><Relationship Id="rId9" Type="http://schemas.openxmlformats.org/officeDocument/2006/relationships/oleObject" Target="../embeddings/oleObject4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72281" y="1692323"/>
            <a:ext cx="9144000" cy="985126"/>
          </a:xfrm>
        </p:spPr>
        <p:txBody>
          <a:bodyPr>
            <a:normAutofit/>
          </a:bodyPr>
          <a:lstStyle/>
          <a:p>
            <a:r>
              <a:rPr lang="pt-BR" dirty="0" smtClean="0"/>
              <a:t>Observabilidade de Sistemas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72281" y="4252828"/>
            <a:ext cx="9144000" cy="1655762"/>
          </a:xfrm>
        </p:spPr>
        <p:txBody>
          <a:bodyPr/>
          <a:lstStyle/>
          <a:p>
            <a:r>
              <a:rPr lang="pt-BR" dirty="0" smtClean="0"/>
              <a:t>Taylon Gomes </a:t>
            </a:r>
            <a:r>
              <a:rPr lang="pt-BR" dirty="0" err="1" smtClean="0"/>
              <a:t>Landgraf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4589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09684" y="0"/>
            <a:ext cx="10345003" cy="859809"/>
          </a:xfrm>
        </p:spPr>
        <p:txBody>
          <a:bodyPr>
            <a:normAutofit fontScale="90000"/>
          </a:bodyPr>
          <a:lstStyle/>
          <a:p>
            <a:r>
              <a:rPr lang="pt-BR" dirty="0" smtClean="0"/>
              <a:t>Equações em espaços de Estados (amostrados)</a:t>
            </a:r>
            <a:endParaRPr lang="pt-BR" dirty="0"/>
          </a:p>
        </p:txBody>
      </p:sp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1243845"/>
              </p:ext>
            </p:extLst>
          </p:nvPr>
        </p:nvGraphicFramePr>
        <p:xfrm>
          <a:off x="2676169" y="1165539"/>
          <a:ext cx="3095625" cy="88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4" name="Equation" r:id="rId3" imgW="1600200" imgH="457200" progId="Equation.DSMT4">
                  <p:embed/>
                </p:oleObj>
              </mc:Choice>
              <mc:Fallback>
                <p:oleObj name="Equation" r:id="rId3" imgW="160020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76169" y="1165539"/>
                        <a:ext cx="3095625" cy="884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2831496"/>
              </p:ext>
            </p:extLst>
          </p:nvPr>
        </p:nvGraphicFramePr>
        <p:xfrm>
          <a:off x="6960358" y="859809"/>
          <a:ext cx="1387649" cy="161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5" name="Equation" r:id="rId5" imgW="787320" imgH="914400" progId="Equation.DSMT4">
                  <p:embed/>
                </p:oleObj>
              </mc:Choice>
              <mc:Fallback>
                <p:oleObj name="Equation" r:id="rId5" imgW="787320" imgH="914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60358" y="859809"/>
                        <a:ext cx="1387649" cy="161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Espaço Reservado para Conteúdo 2"/>
          <p:cNvSpPr>
            <a:spLocks noGrp="1"/>
          </p:cNvSpPr>
          <p:nvPr>
            <p:ph idx="1"/>
          </p:nvPr>
        </p:nvSpPr>
        <p:spPr>
          <a:xfrm>
            <a:off x="933735" y="2777002"/>
            <a:ext cx="10515600" cy="959869"/>
          </a:xfrm>
        </p:spPr>
        <p:txBody>
          <a:bodyPr/>
          <a:lstStyle/>
          <a:p>
            <a:r>
              <a:rPr lang="pt-BR" dirty="0" smtClean="0"/>
              <a:t>Teorema: Um sistema linear (acima) é observável se e somente se: </a:t>
            </a:r>
            <a:endParaRPr lang="pt-BR" dirty="0"/>
          </a:p>
        </p:txBody>
      </p:sp>
      <p:graphicFrame>
        <p:nvGraphicFramePr>
          <p:cNvPr id="8" name="Objeto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0057429"/>
              </p:ext>
            </p:extLst>
          </p:nvPr>
        </p:nvGraphicFramePr>
        <p:xfrm>
          <a:off x="1236828" y="3256936"/>
          <a:ext cx="1642849" cy="4239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6" name="Equation" r:id="rId7" imgW="787320" imgH="203040" progId="Equation.DSMT4">
                  <p:embed/>
                </p:oleObj>
              </mc:Choice>
              <mc:Fallback>
                <p:oleObj name="Equation" r:id="rId7" imgW="7873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36828" y="3256936"/>
                        <a:ext cx="1642849" cy="4239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Espaço Reservado para Conteúdo 2"/>
          <p:cNvSpPr txBox="1">
            <a:spLocks/>
          </p:cNvSpPr>
          <p:nvPr/>
        </p:nvSpPr>
        <p:spPr>
          <a:xfrm>
            <a:off x="933735" y="3908530"/>
            <a:ext cx="10515600" cy="9598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 smtClean="0"/>
              <a:t>Explorar o seguinte caso: </a:t>
            </a:r>
            <a:endParaRPr lang="pt-BR" dirty="0"/>
          </a:p>
        </p:txBody>
      </p:sp>
      <p:graphicFrame>
        <p:nvGraphicFramePr>
          <p:cNvPr id="15" name="Objeto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4510104"/>
              </p:ext>
            </p:extLst>
          </p:nvPr>
        </p:nvGraphicFramePr>
        <p:xfrm>
          <a:off x="191070" y="4868399"/>
          <a:ext cx="5405438" cy="1376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7" name="Equation" r:id="rId9" imgW="2793960" imgH="711000" progId="Equation.DSMT4">
                  <p:embed/>
                </p:oleObj>
              </mc:Choice>
              <mc:Fallback>
                <p:oleObj name="Equation" r:id="rId9" imgW="2793960" imgH="71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1070" y="4868399"/>
                        <a:ext cx="5405438" cy="1376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Seta para a direita 15"/>
          <p:cNvSpPr/>
          <p:nvPr/>
        </p:nvSpPr>
        <p:spPr>
          <a:xfrm>
            <a:off x="5882185" y="5336420"/>
            <a:ext cx="433476" cy="247053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18" name="Objeto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8051798"/>
              </p:ext>
            </p:extLst>
          </p:nvPr>
        </p:nvGraphicFramePr>
        <p:xfrm>
          <a:off x="6410325" y="4989513"/>
          <a:ext cx="4668838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8" name="Equation" r:id="rId11" imgW="2412720" imgH="482400" progId="Equation.DSMT4">
                  <p:embed/>
                </p:oleObj>
              </mc:Choice>
              <mc:Fallback>
                <p:oleObj name="Equation" r:id="rId11" imgW="241272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410325" y="4989513"/>
                        <a:ext cx="4668838" cy="933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631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1" y="151963"/>
            <a:ext cx="10515600" cy="623433"/>
          </a:xfrm>
        </p:spPr>
        <p:txBody>
          <a:bodyPr>
            <a:normAutofit fontScale="90000"/>
          </a:bodyPr>
          <a:lstStyle/>
          <a:p>
            <a:r>
              <a:rPr lang="pt-BR" b="1" dirty="0"/>
              <a:t>Introdução </a:t>
            </a:r>
          </a:p>
        </p:txBody>
      </p:sp>
      <p:sp>
        <p:nvSpPr>
          <p:cNvPr id="4" name="Retângulo 3"/>
          <p:cNvSpPr/>
          <p:nvPr/>
        </p:nvSpPr>
        <p:spPr>
          <a:xfrm>
            <a:off x="431720" y="799230"/>
            <a:ext cx="10718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pt-BR" sz="2000" kern="0" dirty="0"/>
              <a:t>Imagine que estejam disponíveis os sinais de entrada, u, e de saída, </a:t>
            </a:r>
            <a:r>
              <a:rPr lang="pt-BR" sz="2000" kern="0" dirty="0" err="1"/>
              <a:t>y</a:t>
            </a:r>
            <a:r>
              <a:rPr lang="pt-BR" sz="2000" kern="0" baseline="-25000" dirty="0" err="1"/>
              <a:t>r</a:t>
            </a:r>
            <a:r>
              <a:rPr lang="pt-BR" sz="2000" kern="0" dirty="0"/>
              <a:t>, de um sistema físico.</a:t>
            </a:r>
          </a:p>
        </p:txBody>
      </p:sp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xmlns="" id="{85FC688A-1402-49D4-954D-E728563A6B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1196063"/>
              </p:ext>
            </p:extLst>
          </p:nvPr>
        </p:nvGraphicFramePr>
        <p:xfrm>
          <a:off x="1087333" y="2598134"/>
          <a:ext cx="1146314" cy="6495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9" name="Equation" r:id="rId3" imgW="863280" imgH="431640" progId="Equation.DSMT4">
                  <p:embed/>
                </p:oleObj>
              </mc:Choice>
              <mc:Fallback>
                <p:oleObj name="Equation" r:id="rId3" imgW="8632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7333" y="2598134"/>
                        <a:ext cx="1146314" cy="6495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Elipse 6">
            <a:extLst>
              <a:ext uri="{FF2B5EF4-FFF2-40B4-BE49-F238E27FC236}">
                <a16:creationId xmlns:a16="http://schemas.microsoft.com/office/drawing/2014/main" xmlns="" id="{0CEEB717-34B0-4FA5-9EF1-74D3FD045071}"/>
              </a:ext>
            </a:extLst>
          </p:cNvPr>
          <p:cNvSpPr/>
          <p:nvPr/>
        </p:nvSpPr>
        <p:spPr>
          <a:xfrm>
            <a:off x="886196" y="2483656"/>
            <a:ext cx="1624309" cy="9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tângulo 7">
                <a:extLst>
                  <a:ext uri="{FF2B5EF4-FFF2-40B4-BE49-F238E27FC236}">
                    <a16:creationId xmlns:a16="http://schemas.microsoft.com/office/drawing/2014/main" xmlns="" id="{C6ED471C-B92A-4B87-A709-826A8271A152}"/>
                  </a:ext>
                </a:extLst>
              </p:cNvPr>
              <p:cNvSpPr/>
              <p:nvPr/>
            </p:nvSpPr>
            <p:spPr>
              <a:xfrm>
                <a:off x="7618436" y="2129480"/>
                <a:ext cx="3627147" cy="4686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pt-BR" dirty="0"/>
                  <a:t>min </a:t>
                </a:r>
                <a14:m>
                  <m:oMath xmlns:m="http://schemas.openxmlformats.org/officeDocument/2006/math">
                    <m:r>
                      <a:rPr lang="pt-BR" i="1" smtClean="0">
                        <a:latin typeface="Cambria Math" panose="02040503050406030204" pitchFamily="18" charset="0"/>
                      </a:rPr>
                      <m:t>𝐽</m:t>
                    </m:r>
                    <m:r>
                      <a:rPr lang="pt-BR" i="0">
                        <a:latin typeface="Cambria Math" panose="02040503050406030204" pitchFamily="18" charset="0"/>
                      </a:rPr>
                      <m:t>(</m:t>
                    </m:r>
                    <m:r>
                      <a:rPr lang="pt-BR" i="1">
                        <a:latin typeface="Cambria Math" panose="02040503050406030204" pitchFamily="18" charset="0"/>
                      </a:rPr>
                      <m:t>𝑝</m:t>
                    </m:r>
                    <m:r>
                      <a:rPr lang="pt-BR" i="0">
                        <a:latin typeface="Cambria Math" panose="02040503050406030204" pitchFamily="18" charset="0"/>
                      </a:rPr>
                      <m:t>)=</m:t>
                    </m:r>
                    <m:nary>
                      <m:naryPr>
                        <m:limLoc m:val="subSup"/>
                        <m:grow m:val="on"/>
                        <m:ctrlPr>
                          <a:rPr lang="pt-BR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pt-BR" i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pt-BR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  <m:e>
                        <m:sSup>
                          <m:sSupPr>
                            <m:ctrlPr>
                              <a:rPr lang="pt-BR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pt-BR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pt-BR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  <m:r>
                                  <a:rPr lang="pt-BR" i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pt-BR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d>
                          </m:e>
                          <m:sup>
                            <m:r>
                              <a:rPr lang="pt-BR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p>
                        </m:sSup>
                      </m:e>
                    </m:nary>
                    <m:r>
                      <a:rPr lang="pt-BR" i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pt-B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BR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pt-BR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pt-BR" i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pt-BR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BR" i="0">
                        <a:latin typeface="Cambria Math" panose="02040503050406030204" pitchFamily="18" charset="0"/>
                      </a:rPr>
                      <m:t>)</m:t>
                    </m:r>
                    <m:r>
                      <a:rPr lang="pt-BR" i="1">
                        <a:latin typeface="Cambria Math" panose="02040503050406030204" pitchFamily="18" charset="0"/>
                      </a:rPr>
                      <m:t>𝑑𝑡</m:t>
                    </m:r>
                  </m:oMath>
                </a14:m>
                <a:endParaRPr lang="pt-BR" dirty="0"/>
              </a:p>
            </p:txBody>
          </p:sp>
        </mc:Choice>
        <mc:Fallback xmlns="">
          <p:sp>
            <p:nvSpPr>
              <p:cNvPr id="8" name="Retângulo 7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C6ED471C-B92A-4B87-A709-826A8271A1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8436" y="2129480"/>
                <a:ext cx="3627147" cy="468654"/>
              </a:xfrm>
              <a:prstGeom prst="rect">
                <a:avLst/>
              </a:prstGeom>
              <a:blipFill rotWithShape="0">
                <a:blip r:embed="rId5"/>
                <a:stretch>
                  <a:fillRect l="-1513" t="-105195" b="-168831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Imagem 11">
            <a:extLst>
              <a:ext uri="{FF2B5EF4-FFF2-40B4-BE49-F238E27FC236}">
                <a16:creationId xmlns:a16="http://schemas.microsoft.com/office/drawing/2014/main" xmlns="" id="{591268EC-CF25-441D-AB0F-D8C259B71E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8400" y="1474181"/>
            <a:ext cx="4914317" cy="3152775"/>
          </a:xfrm>
          <a:prstGeom prst="rect">
            <a:avLst/>
          </a:prstGeom>
        </p:spPr>
      </p:pic>
      <p:sp>
        <p:nvSpPr>
          <p:cNvPr id="21" name="Elipse 20">
            <a:extLst>
              <a:ext uri="{FF2B5EF4-FFF2-40B4-BE49-F238E27FC236}">
                <a16:creationId xmlns:a16="http://schemas.microsoft.com/office/drawing/2014/main" xmlns="" id="{68729DD5-6F4F-49A9-A980-61BD0C25BD06}"/>
              </a:ext>
            </a:extLst>
          </p:cNvPr>
          <p:cNvSpPr/>
          <p:nvPr/>
        </p:nvSpPr>
        <p:spPr>
          <a:xfrm>
            <a:off x="7250618" y="1946610"/>
            <a:ext cx="4070684" cy="83439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xmlns="" id="{442729A0-1232-457A-9CDD-E7C739D9E9CC}"/>
              </a:ext>
            </a:extLst>
          </p:cNvPr>
          <p:cNvCxnSpPr/>
          <p:nvPr/>
        </p:nvCxnSpPr>
        <p:spPr>
          <a:xfrm>
            <a:off x="2510505" y="2960710"/>
            <a:ext cx="707145" cy="10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Espaço Reservado para Conteúdo 4">
            <a:extLst>
              <a:ext uri="{FF2B5EF4-FFF2-40B4-BE49-F238E27FC236}">
                <a16:creationId xmlns:a16="http://schemas.microsoft.com/office/drawing/2014/main" xmlns="" id="{D0B65923-3C5E-4099-A464-DFCEA6503C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763" y="5404497"/>
            <a:ext cx="3005357" cy="1042398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485967" y="4725219"/>
            <a:ext cx="45995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u="sng" dirty="0" smtClean="0"/>
              <a:t>Exemplo:</a:t>
            </a:r>
            <a:r>
              <a:rPr lang="pt-BR" sz="2800" dirty="0" smtClean="0"/>
              <a:t> Sistema Massa-mola</a:t>
            </a:r>
            <a:endParaRPr lang="pt-BR" sz="2800" u="sng" dirty="0"/>
          </a:p>
        </p:txBody>
      </p:sp>
      <p:sp>
        <p:nvSpPr>
          <p:cNvPr id="5" name="Seta para a direita 4"/>
          <p:cNvSpPr/>
          <p:nvPr/>
        </p:nvSpPr>
        <p:spPr>
          <a:xfrm>
            <a:off x="5818729" y="5580798"/>
            <a:ext cx="978408" cy="484632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13" name="Objeto 12">
            <a:extLst>
              <a:ext uri="{FF2B5EF4-FFF2-40B4-BE49-F238E27FC236}">
                <a16:creationId xmlns:a16="http://schemas.microsoft.com/office/drawing/2014/main" xmlns="" id="{F02F7FD8-7354-48EA-AC87-BC022637EA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4649759"/>
              </p:ext>
            </p:extLst>
          </p:nvPr>
        </p:nvGraphicFramePr>
        <p:xfrm>
          <a:off x="7118995" y="5056957"/>
          <a:ext cx="1855788" cy="154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0" name="Equation" r:id="rId8" imgW="1066680" imgH="888840" progId="Equation.DSMT4">
                  <p:embed/>
                </p:oleObj>
              </mc:Choice>
              <mc:Fallback>
                <p:oleObj name="Equation" r:id="rId8" imgW="1066680" imgH="888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8995" y="5056957"/>
                        <a:ext cx="1855788" cy="15478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to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2374895"/>
              </p:ext>
            </p:extLst>
          </p:nvPr>
        </p:nvGraphicFramePr>
        <p:xfrm>
          <a:off x="9546507" y="4961620"/>
          <a:ext cx="2395388" cy="16431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1" name="Equation" r:id="rId10" imgW="1739880" imgH="1193760" progId="Equation.DSMT4">
                  <p:embed/>
                </p:oleObj>
              </mc:Choice>
              <mc:Fallback>
                <p:oleObj name="Equation" r:id="rId10" imgW="1739880" imgH="1193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546507" y="4961620"/>
                        <a:ext cx="2395388" cy="16431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09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21" grpId="0" animBg="1"/>
      <p:bldP spid="3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1E01BEF-DCFA-4AAE-BAAC-4AD779E59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051" y="0"/>
            <a:ext cx="10515600" cy="810450"/>
          </a:xfrm>
        </p:spPr>
        <p:txBody>
          <a:bodyPr/>
          <a:lstStyle/>
          <a:p>
            <a:pPr algn="ctr"/>
            <a:r>
              <a:rPr lang="pt-BR" dirty="0" smtClean="0"/>
              <a:t>Sistema linear</a:t>
            </a:r>
            <a:endParaRPr lang="pt-BR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xmlns="" id="{C972373D-D3DC-44B8-84EC-5039BEE7E0D5}"/>
              </a:ext>
            </a:extLst>
          </p:cNvPr>
          <p:cNvSpPr txBox="1"/>
          <p:nvPr/>
        </p:nvSpPr>
        <p:spPr>
          <a:xfrm>
            <a:off x="100197" y="1164330"/>
            <a:ext cx="2573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u="sng" dirty="0" smtClean="0"/>
              <a:t>Modelo Massa - Mola</a:t>
            </a:r>
            <a:endParaRPr lang="pt-BR" sz="2000" u="sng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xmlns="" id="{26743B12-106D-469D-A382-7A5165621219}"/>
              </a:ext>
            </a:extLst>
          </p:cNvPr>
          <p:cNvSpPr txBox="1"/>
          <p:nvPr/>
        </p:nvSpPr>
        <p:spPr>
          <a:xfrm>
            <a:off x="7409538" y="851649"/>
            <a:ext cx="4682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/>
              <a:t>A Função de Transferência é dada por:</a:t>
            </a:r>
          </a:p>
        </p:txBody>
      </p:sp>
      <p:graphicFrame>
        <p:nvGraphicFramePr>
          <p:cNvPr id="10" name="Objeto 9">
            <a:extLst>
              <a:ext uri="{FF2B5EF4-FFF2-40B4-BE49-F238E27FC236}">
                <a16:creationId xmlns:a16="http://schemas.microsoft.com/office/drawing/2014/main" xmlns="" id="{6B01C308-DB58-464A-BA9C-DA2B10E6FF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4796212"/>
              </p:ext>
            </p:extLst>
          </p:nvPr>
        </p:nvGraphicFramePr>
        <p:xfrm>
          <a:off x="8786855" y="1411684"/>
          <a:ext cx="1927796" cy="8156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5" name="Equation" r:id="rId3" imgW="990360" imgH="419040" progId="Equation.DSMT4">
                  <p:embed/>
                </p:oleObj>
              </mc:Choice>
              <mc:Fallback>
                <p:oleObj name="Equation" r:id="rId3" imgW="99036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86855" y="1411684"/>
                        <a:ext cx="1927796" cy="8156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to 10">
            <a:extLst>
              <a:ext uri="{FF2B5EF4-FFF2-40B4-BE49-F238E27FC236}">
                <a16:creationId xmlns:a16="http://schemas.microsoft.com/office/drawing/2014/main" xmlns="" id="{0FF3AD15-FAB5-421B-BDD6-A580A98731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8947670"/>
              </p:ext>
            </p:extLst>
          </p:nvPr>
        </p:nvGraphicFramePr>
        <p:xfrm>
          <a:off x="4460803" y="1942953"/>
          <a:ext cx="2617787" cy="87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6" name="Equation" r:id="rId5" imgW="1434960" imgH="482400" progId="Equation.DSMT4">
                  <p:embed/>
                </p:oleObj>
              </mc:Choice>
              <mc:Fallback>
                <p:oleObj name="Equation" r:id="rId5" imgW="143496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60803" y="1942953"/>
                        <a:ext cx="2617787" cy="877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to 14">
            <a:extLst>
              <a:ext uri="{FF2B5EF4-FFF2-40B4-BE49-F238E27FC236}">
                <a16:creationId xmlns:a16="http://schemas.microsoft.com/office/drawing/2014/main" xmlns="" id="{D48478CF-0033-4A2E-9F24-542C92DC7D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6995433"/>
              </p:ext>
            </p:extLst>
          </p:nvPr>
        </p:nvGraphicFramePr>
        <p:xfrm>
          <a:off x="8786855" y="3821157"/>
          <a:ext cx="1739511" cy="759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7" name="Equation" r:id="rId7" imgW="965160" imgH="393480" progId="Equation.DSMT4">
                  <p:embed/>
                </p:oleObj>
              </mc:Choice>
              <mc:Fallback>
                <p:oleObj name="Equation" r:id="rId7" imgW="96516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86855" y="3821157"/>
                        <a:ext cx="1739511" cy="75934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CaixaDeTexto 15">
            <a:extLst>
              <a:ext uri="{FF2B5EF4-FFF2-40B4-BE49-F238E27FC236}">
                <a16:creationId xmlns:a16="http://schemas.microsoft.com/office/drawing/2014/main" xmlns="" id="{26743B12-106D-469D-A382-7A5165621219}"/>
              </a:ext>
            </a:extLst>
          </p:cNvPr>
          <p:cNvSpPr txBox="1"/>
          <p:nvPr/>
        </p:nvSpPr>
        <p:spPr>
          <a:xfrm>
            <a:off x="7409538" y="3399006"/>
            <a:ext cx="41599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/>
              <a:t>A Função de Transferência é dada por:</a:t>
            </a:r>
          </a:p>
        </p:txBody>
      </p:sp>
      <p:graphicFrame>
        <p:nvGraphicFramePr>
          <p:cNvPr id="18" name="Objeto 17">
            <a:extLst>
              <a:ext uri="{FF2B5EF4-FFF2-40B4-BE49-F238E27FC236}">
                <a16:creationId xmlns:a16="http://schemas.microsoft.com/office/drawing/2014/main" xmlns="" id="{033674AC-E17A-4AEC-ABAF-464C0C96B7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6931540"/>
              </p:ext>
            </p:extLst>
          </p:nvPr>
        </p:nvGraphicFramePr>
        <p:xfrm>
          <a:off x="4460803" y="5097191"/>
          <a:ext cx="2948735" cy="1342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8" name="Equation" r:id="rId9" imgW="1562040" imgH="711000" progId="Equation.DSMT4">
                  <p:embed/>
                </p:oleObj>
              </mc:Choice>
              <mc:Fallback>
                <p:oleObj name="Equation" r:id="rId9" imgW="1562040" imgH="71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60803" y="5097191"/>
                        <a:ext cx="2948735" cy="1342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Seta para a direita 19"/>
          <p:cNvSpPr/>
          <p:nvPr/>
        </p:nvSpPr>
        <p:spPr>
          <a:xfrm>
            <a:off x="5195871" y="1164330"/>
            <a:ext cx="866951" cy="317088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Elipse 2"/>
          <p:cNvSpPr/>
          <p:nvPr/>
        </p:nvSpPr>
        <p:spPr>
          <a:xfrm>
            <a:off x="9776749" y="1892263"/>
            <a:ext cx="184726" cy="297884"/>
          </a:xfrm>
          <a:prstGeom prst="ellips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0000"/>
              </a:solidFill>
            </a:endParaRPr>
          </a:p>
        </p:txBody>
      </p:sp>
      <p:sp>
        <p:nvSpPr>
          <p:cNvPr id="21" name="Elipse 20"/>
          <p:cNvSpPr/>
          <p:nvPr/>
        </p:nvSpPr>
        <p:spPr>
          <a:xfrm>
            <a:off x="10455424" y="1869088"/>
            <a:ext cx="185888" cy="297884"/>
          </a:xfrm>
          <a:prstGeom prst="ellips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0000"/>
              </a:solidFill>
            </a:endParaRP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xmlns="" id="{B1429DBC-2794-49A6-B535-1C6F34273B49}"/>
              </a:ext>
            </a:extLst>
          </p:cNvPr>
          <p:cNvSpPr txBox="1"/>
          <p:nvPr/>
        </p:nvSpPr>
        <p:spPr>
          <a:xfrm>
            <a:off x="9672669" y="2320473"/>
            <a:ext cx="385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p</a:t>
            </a:r>
            <a:r>
              <a:rPr lang="pt-BR" baseline="-25000" dirty="0"/>
              <a:t>1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xmlns="" id="{B1429DBC-2794-49A6-B535-1C6F34273B49}"/>
              </a:ext>
            </a:extLst>
          </p:cNvPr>
          <p:cNvSpPr txBox="1"/>
          <p:nvPr/>
        </p:nvSpPr>
        <p:spPr>
          <a:xfrm>
            <a:off x="10395030" y="2262179"/>
            <a:ext cx="385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p</a:t>
            </a:r>
            <a:r>
              <a:rPr lang="pt-BR" baseline="-25000" dirty="0" smtClean="0"/>
              <a:t>2</a:t>
            </a:r>
            <a:endParaRPr lang="pt-BR" baseline="-25000" dirty="0"/>
          </a:p>
        </p:txBody>
      </p:sp>
      <p:cxnSp>
        <p:nvCxnSpPr>
          <p:cNvPr id="26" name="Conector de Seta Reta 12">
            <a:extLst>
              <a:ext uri="{FF2B5EF4-FFF2-40B4-BE49-F238E27FC236}">
                <a16:creationId xmlns:a16="http://schemas.microsoft.com/office/drawing/2014/main" xmlns="" id="{3ACD4F01-E51B-4930-BF6D-6EDFEF88A3D9}"/>
              </a:ext>
            </a:extLst>
          </p:cNvPr>
          <p:cNvCxnSpPr>
            <a:cxnSpLocks/>
            <a:stCxn id="3" idx="4"/>
          </p:cNvCxnSpPr>
          <p:nvPr/>
        </p:nvCxnSpPr>
        <p:spPr>
          <a:xfrm>
            <a:off x="9869112" y="2190147"/>
            <a:ext cx="4618" cy="181705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de Seta Reta 12">
            <a:extLst>
              <a:ext uri="{FF2B5EF4-FFF2-40B4-BE49-F238E27FC236}">
                <a16:creationId xmlns:a16="http://schemas.microsoft.com/office/drawing/2014/main" xmlns="" id="{3ACD4F01-E51B-4930-BF6D-6EDFEF88A3D9}"/>
              </a:ext>
            </a:extLst>
          </p:cNvPr>
          <p:cNvCxnSpPr>
            <a:cxnSpLocks/>
          </p:cNvCxnSpPr>
          <p:nvPr/>
        </p:nvCxnSpPr>
        <p:spPr>
          <a:xfrm>
            <a:off x="10548368" y="2151851"/>
            <a:ext cx="4618" cy="181705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to 21">
            <a:extLst>
              <a:ext uri="{FF2B5EF4-FFF2-40B4-BE49-F238E27FC236}">
                <a16:creationId xmlns:a16="http://schemas.microsoft.com/office/drawing/2014/main" xmlns="" id="{F02F7FD8-7354-48EA-AC87-BC022637EA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4152213"/>
              </p:ext>
            </p:extLst>
          </p:nvPr>
        </p:nvGraphicFramePr>
        <p:xfrm>
          <a:off x="2741756" y="712084"/>
          <a:ext cx="1855788" cy="154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9" name="Equation" r:id="rId11" imgW="1066680" imgH="888840" progId="Equation.DSMT4">
                  <p:embed/>
                </p:oleObj>
              </mc:Choice>
              <mc:Fallback>
                <p:oleObj name="Equation" r:id="rId11" imgW="1066680" imgH="888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1756" y="712084"/>
                        <a:ext cx="1855788" cy="15478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CaixaDeTexto 22">
            <a:extLst>
              <a:ext uri="{FF2B5EF4-FFF2-40B4-BE49-F238E27FC236}">
                <a16:creationId xmlns:a16="http://schemas.microsoft.com/office/drawing/2014/main" xmlns="" id="{C972373D-D3DC-44B8-84EC-5039BEE7E0D5}"/>
              </a:ext>
            </a:extLst>
          </p:cNvPr>
          <p:cNvSpPr txBox="1"/>
          <p:nvPr/>
        </p:nvSpPr>
        <p:spPr>
          <a:xfrm>
            <a:off x="199051" y="3830380"/>
            <a:ext cx="2573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u="sng" dirty="0" smtClean="0"/>
              <a:t>Modelo Massa </a:t>
            </a:r>
            <a:r>
              <a:rPr lang="pt-BR" sz="2000" u="sng" dirty="0" smtClean="0"/>
              <a:t>– Mola</a:t>
            </a:r>
          </a:p>
          <a:p>
            <a:pPr algn="ctr"/>
            <a:r>
              <a:rPr lang="pt-BR" sz="2000" u="sng" dirty="0" smtClean="0"/>
              <a:t>Modificado </a:t>
            </a:r>
            <a:endParaRPr lang="pt-BR" sz="2000" u="sng" dirty="0"/>
          </a:p>
        </p:txBody>
      </p:sp>
      <p:graphicFrame>
        <p:nvGraphicFramePr>
          <p:cNvPr id="27" name="Objeto 26">
            <a:extLst>
              <a:ext uri="{FF2B5EF4-FFF2-40B4-BE49-F238E27FC236}">
                <a16:creationId xmlns:a16="http://schemas.microsoft.com/office/drawing/2014/main" xmlns="" id="{F02F7FD8-7354-48EA-AC87-BC022637EA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447024"/>
              </p:ext>
            </p:extLst>
          </p:nvPr>
        </p:nvGraphicFramePr>
        <p:xfrm>
          <a:off x="2897562" y="3193229"/>
          <a:ext cx="1855787" cy="194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10" name="Equation" r:id="rId13" imgW="1066680" imgH="1117440" progId="Equation.DSMT4">
                  <p:embed/>
                </p:oleObj>
              </mc:Choice>
              <mc:Fallback>
                <p:oleObj name="Equation" r:id="rId13" imgW="1066680" imgH="1117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7562" y="3193229"/>
                        <a:ext cx="1855787" cy="1946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aixaDeTexto 3"/>
          <p:cNvSpPr txBox="1"/>
          <p:nvPr/>
        </p:nvSpPr>
        <p:spPr>
          <a:xfrm>
            <a:off x="7933387" y="5293217"/>
            <a:ext cx="41585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/>
              <a:t>Porque não é visível na </a:t>
            </a:r>
          </a:p>
          <a:p>
            <a:r>
              <a:rPr lang="pt-BR" sz="3200" dirty="0" smtClean="0"/>
              <a:t>FT ?</a:t>
            </a: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273027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 animBg="1"/>
      <p:bldP spid="21" grpId="0" animBg="1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D5E31654-DB20-48AE-9CA6-4F6541F3D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8623" y="100457"/>
            <a:ext cx="6406392" cy="815487"/>
          </a:xfrm>
        </p:spPr>
        <p:txBody>
          <a:bodyPr>
            <a:normAutofit/>
          </a:bodyPr>
          <a:lstStyle/>
          <a:p>
            <a:pPr algn="ctr"/>
            <a:r>
              <a:rPr lang="pt-BR" sz="4000" dirty="0" smtClean="0"/>
              <a:t>Teste de Observabilidade</a:t>
            </a:r>
            <a:endParaRPr lang="pt-BR" sz="4000" dirty="0"/>
          </a:p>
        </p:txBody>
      </p:sp>
      <p:graphicFrame>
        <p:nvGraphicFramePr>
          <p:cNvPr id="11" name="Objeto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6896616"/>
              </p:ext>
            </p:extLst>
          </p:nvPr>
        </p:nvGraphicFramePr>
        <p:xfrm>
          <a:off x="6694932" y="763619"/>
          <a:ext cx="3551796" cy="21745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93" name="Equation" r:id="rId3" imgW="1866600" imgH="1143000" progId="Equation.DSMT4">
                  <p:embed/>
                </p:oleObj>
              </mc:Choice>
              <mc:Fallback>
                <p:oleObj name="Equation" r:id="rId3" imgW="1866600" imgH="1143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94932" y="763619"/>
                        <a:ext cx="3551796" cy="21745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to 17">
            <a:extLst>
              <a:ext uri="{FF2B5EF4-FFF2-40B4-BE49-F238E27FC236}">
                <a16:creationId xmlns:a16="http://schemas.microsoft.com/office/drawing/2014/main" xmlns="" id="{D48478CF-0033-4A2E-9F24-542C92DC7D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1565541"/>
              </p:ext>
            </p:extLst>
          </p:nvPr>
        </p:nvGraphicFramePr>
        <p:xfrm>
          <a:off x="6113508" y="3283229"/>
          <a:ext cx="1739511" cy="759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94" name="Equation" r:id="rId5" imgW="965160" imgH="393480" progId="Equation.DSMT4">
                  <p:embed/>
                </p:oleObj>
              </mc:Choice>
              <mc:Fallback>
                <p:oleObj name="Equation" r:id="rId5" imgW="96516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3508" y="3283229"/>
                        <a:ext cx="1739511" cy="75934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CaixaDeTexto 18">
            <a:extLst>
              <a:ext uri="{FF2B5EF4-FFF2-40B4-BE49-F238E27FC236}">
                <a16:creationId xmlns:a16="http://schemas.microsoft.com/office/drawing/2014/main" xmlns="" id="{26743B12-106D-469D-A382-7A5165621219}"/>
              </a:ext>
            </a:extLst>
          </p:cNvPr>
          <p:cNvSpPr txBox="1"/>
          <p:nvPr/>
        </p:nvSpPr>
        <p:spPr>
          <a:xfrm>
            <a:off x="1719797" y="3437404"/>
            <a:ext cx="41599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/>
              <a:t>A Função de Transferência é dada por:</a:t>
            </a:r>
          </a:p>
        </p:txBody>
      </p:sp>
      <p:graphicFrame>
        <p:nvGraphicFramePr>
          <p:cNvPr id="20" name="Objeto 19">
            <a:extLst>
              <a:ext uri="{FF2B5EF4-FFF2-40B4-BE49-F238E27FC236}">
                <a16:creationId xmlns:a16="http://schemas.microsoft.com/office/drawing/2014/main" xmlns="" id="{F02F7FD8-7354-48EA-AC87-BC022637EA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7294925"/>
              </p:ext>
            </p:extLst>
          </p:nvPr>
        </p:nvGraphicFramePr>
        <p:xfrm>
          <a:off x="1546357" y="992978"/>
          <a:ext cx="1855787" cy="194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95" name="Equation" r:id="rId7" imgW="1066680" imgH="1117440" progId="Equation.DSMT4">
                  <p:embed/>
                </p:oleObj>
              </mc:Choice>
              <mc:Fallback>
                <p:oleObj name="Equation" r:id="rId7" imgW="1066680" imgH="1117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6357" y="992978"/>
                        <a:ext cx="1855787" cy="1946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Seta para a direita 20"/>
          <p:cNvSpPr/>
          <p:nvPr/>
        </p:nvSpPr>
        <p:spPr>
          <a:xfrm>
            <a:off x="4701202" y="1649027"/>
            <a:ext cx="866951" cy="317088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15" name="Objeto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3262802"/>
              </p:ext>
            </p:extLst>
          </p:nvPr>
        </p:nvGraphicFramePr>
        <p:xfrm>
          <a:off x="1108075" y="4579938"/>
          <a:ext cx="2903538" cy="144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96" name="Equation" r:id="rId9" imgW="1739880" imgH="863280" progId="Equation.DSMT4">
                  <p:embed/>
                </p:oleObj>
              </mc:Choice>
              <mc:Fallback>
                <p:oleObj name="Equation" r:id="rId9" imgW="1739880" imgH="863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08075" y="4579938"/>
                        <a:ext cx="2903538" cy="144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Seta para a direita 21"/>
          <p:cNvSpPr/>
          <p:nvPr/>
        </p:nvSpPr>
        <p:spPr>
          <a:xfrm>
            <a:off x="4453302" y="5232756"/>
            <a:ext cx="866951" cy="317088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23" name="Objeto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0271122"/>
              </p:ext>
            </p:extLst>
          </p:nvPr>
        </p:nvGraphicFramePr>
        <p:xfrm>
          <a:off x="5879718" y="5146965"/>
          <a:ext cx="2992706" cy="626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97" name="Equation" r:id="rId11" imgW="2057400" imgH="431640" progId="Equation.DSMT4">
                  <p:embed/>
                </p:oleObj>
              </mc:Choice>
              <mc:Fallback>
                <p:oleObj name="Equation" r:id="rId11" imgW="205740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879718" y="5146965"/>
                        <a:ext cx="2992706" cy="6265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598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xmlns="" id="{D5E31654-DB20-48AE-9CA6-4F6541F3D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2122"/>
            <a:ext cx="4752303" cy="815487"/>
          </a:xfrm>
        </p:spPr>
        <p:txBody>
          <a:bodyPr>
            <a:normAutofit fontScale="90000"/>
          </a:bodyPr>
          <a:lstStyle/>
          <a:p>
            <a:pPr algn="ctr"/>
            <a:r>
              <a:rPr lang="pt-BR" sz="4000" dirty="0" smtClean="0"/>
              <a:t>Observabilidade</a:t>
            </a:r>
            <a:br>
              <a:rPr lang="pt-BR" sz="4000" dirty="0" smtClean="0"/>
            </a:br>
            <a:r>
              <a:rPr lang="pt-BR" sz="4000" u="sng" dirty="0" smtClean="0"/>
              <a:t>Sistema Linear</a:t>
            </a:r>
            <a:endParaRPr lang="pt-BR" sz="4000" u="sng" dirty="0"/>
          </a:p>
        </p:txBody>
      </p:sp>
      <p:sp>
        <p:nvSpPr>
          <p:cNvPr id="3" name="CaixaDeTexto 2"/>
          <p:cNvSpPr txBox="1"/>
          <p:nvPr/>
        </p:nvSpPr>
        <p:spPr>
          <a:xfrm>
            <a:off x="4893972" y="326701"/>
            <a:ext cx="66802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err="1" smtClean="0"/>
              <a:t>Kalman</a:t>
            </a:r>
            <a:r>
              <a:rPr lang="pt-BR" dirty="0" smtClean="0"/>
              <a:t>, R.E. “</a:t>
            </a:r>
            <a:r>
              <a:rPr lang="pt-BR" dirty="0" err="1" smtClean="0"/>
              <a:t>On</a:t>
            </a:r>
            <a:r>
              <a:rPr lang="pt-BR" dirty="0" smtClean="0"/>
              <a:t> </a:t>
            </a:r>
            <a:r>
              <a:rPr lang="pt-BR" dirty="0" err="1" smtClean="0"/>
              <a:t>the</a:t>
            </a:r>
            <a:r>
              <a:rPr lang="pt-BR" dirty="0" smtClean="0"/>
              <a:t> general </a:t>
            </a:r>
            <a:r>
              <a:rPr lang="pt-BR" dirty="0" err="1" smtClean="0"/>
              <a:t>theory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</a:t>
            </a:r>
            <a:r>
              <a:rPr lang="pt-BR" dirty="0" err="1" smtClean="0"/>
              <a:t>control</a:t>
            </a:r>
            <a:r>
              <a:rPr lang="pt-BR" dirty="0" smtClean="0"/>
              <a:t> systems”, </a:t>
            </a:r>
            <a:r>
              <a:rPr lang="pt-BR" dirty="0" err="1" smtClean="0"/>
              <a:t>Proceding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endParaRPr lang="pt-BR" dirty="0" smtClean="0"/>
          </a:p>
          <a:p>
            <a:r>
              <a:rPr lang="pt-BR" dirty="0" smtClean="0"/>
              <a:t>The 1</a:t>
            </a:r>
            <a:r>
              <a:rPr lang="pt-BR" baseline="30000" dirty="0" smtClean="0"/>
              <a:t>st</a:t>
            </a:r>
            <a:r>
              <a:rPr lang="pt-BR" dirty="0" smtClean="0"/>
              <a:t> </a:t>
            </a:r>
            <a:r>
              <a:rPr lang="pt-BR" dirty="0" err="1" smtClean="0"/>
              <a:t>Congress</a:t>
            </a:r>
            <a:r>
              <a:rPr lang="pt-BR" dirty="0" smtClean="0"/>
              <a:t> IFAC, </a:t>
            </a:r>
            <a:r>
              <a:rPr lang="pt-BR" dirty="0" err="1" smtClean="0"/>
              <a:t>Moscow</a:t>
            </a:r>
            <a:r>
              <a:rPr lang="pt-BR" dirty="0" smtClean="0"/>
              <a:t>, USSR, 1960, pp. 481-492.</a:t>
            </a:r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1043188" y="1403798"/>
            <a:ext cx="5639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 smtClean="0"/>
              <a:t>Aula Observabilidade – Luís Antônio Aguirre (UFMG)</a:t>
            </a:r>
            <a:endParaRPr lang="pt-BR" sz="2000" dirty="0"/>
          </a:p>
        </p:txBody>
      </p:sp>
      <p:cxnSp>
        <p:nvCxnSpPr>
          <p:cNvPr id="9" name="Conector de seta reta 8"/>
          <p:cNvCxnSpPr/>
          <p:nvPr/>
        </p:nvCxnSpPr>
        <p:spPr>
          <a:xfrm flipH="1" flipV="1">
            <a:off x="2875858" y="3855398"/>
            <a:ext cx="7926" cy="1785538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de seta reta 10"/>
          <p:cNvCxnSpPr/>
          <p:nvPr/>
        </p:nvCxnSpPr>
        <p:spPr>
          <a:xfrm flipH="1">
            <a:off x="1201003" y="5640935"/>
            <a:ext cx="1674855" cy="89520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de seta reta 23"/>
          <p:cNvCxnSpPr/>
          <p:nvPr/>
        </p:nvCxnSpPr>
        <p:spPr>
          <a:xfrm>
            <a:off x="2875858" y="5640935"/>
            <a:ext cx="1464130" cy="89520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to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9328010"/>
              </p:ext>
            </p:extLst>
          </p:nvPr>
        </p:nvGraphicFramePr>
        <p:xfrm>
          <a:off x="4339988" y="3724283"/>
          <a:ext cx="414986" cy="3661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66" name="Equation" r:id="rId3" imgW="215640" imgH="190440" progId="Equation.DSMT4">
                  <p:embed/>
                </p:oleObj>
              </mc:Choice>
              <mc:Fallback>
                <p:oleObj name="Equation" r:id="rId3" imgW="21564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39988" y="3724283"/>
                        <a:ext cx="414986" cy="3661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tângulo 34"/>
          <p:cNvSpPr/>
          <p:nvPr/>
        </p:nvSpPr>
        <p:spPr>
          <a:xfrm>
            <a:off x="5535263" y="2490531"/>
            <a:ext cx="1147867" cy="8098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36" name="Objeto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4184503"/>
              </p:ext>
            </p:extLst>
          </p:nvPr>
        </p:nvGraphicFramePr>
        <p:xfrm>
          <a:off x="5535263" y="2490531"/>
          <a:ext cx="1195737" cy="75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67" name="Equation" r:id="rId5" imgW="533160" imgH="431640" progId="Equation.DSMT4">
                  <p:embed/>
                </p:oleObj>
              </mc:Choice>
              <mc:Fallback>
                <p:oleObj name="Equation" r:id="rId5" imgW="5331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35263" y="2490531"/>
                        <a:ext cx="1195737" cy="75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Conector de seta reta 37"/>
          <p:cNvCxnSpPr>
            <a:endCxn id="35" idx="1"/>
          </p:cNvCxnSpPr>
          <p:nvPr/>
        </p:nvCxnSpPr>
        <p:spPr>
          <a:xfrm>
            <a:off x="3158801" y="2895438"/>
            <a:ext cx="2376462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to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1359753"/>
              </p:ext>
            </p:extLst>
          </p:nvPr>
        </p:nvGraphicFramePr>
        <p:xfrm>
          <a:off x="3465744" y="2921881"/>
          <a:ext cx="1991521" cy="32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68" name="Equation" r:id="rId7" imgW="1257120" imgH="203040" progId="Equation.DSMT4">
                  <p:embed/>
                </p:oleObj>
              </mc:Choice>
              <mc:Fallback>
                <p:oleObj name="Equation" r:id="rId7" imgW="12571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65744" y="2921881"/>
                        <a:ext cx="1991521" cy="321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to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4974002"/>
              </p:ext>
            </p:extLst>
          </p:nvPr>
        </p:nvGraphicFramePr>
        <p:xfrm>
          <a:off x="6793496" y="2923068"/>
          <a:ext cx="205105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69" name="Equation" r:id="rId9" imgW="1295280" imgH="203040" progId="Equation.DSMT4">
                  <p:embed/>
                </p:oleObj>
              </mc:Choice>
              <mc:Fallback>
                <p:oleObj name="Equation" r:id="rId9" imgW="12952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93496" y="2923068"/>
                        <a:ext cx="2051050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4" name="Conector de seta reta 43"/>
          <p:cNvCxnSpPr/>
          <p:nvPr/>
        </p:nvCxnSpPr>
        <p:spPr>
          <a:xfrm>
            <a:off x="6683130" y="2921881"/>
            <a:ext cx="22598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to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2639531"/>
              </p:ext>
            </p:extLst>
          </p:nvPr>
        </p:nvGraphicFramePr>
        <p:xfrm>
          <a:off x="5702300" y="2020888"/>
          <a:ext cx="10287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70" name="Equation" r:id="rId11" imgW="571320" imgH="203040" progId="Equation.DSMT4">
                  <p:embed/>
                </p:oleObj>
              </mc:Choice>
              <mc:Fallback>
                <p:oleObj name="Equation" r:id="rId11" imgW="5713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702300" y="2020888"/>
                        <a:ext cx="10287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to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128487"/>
              </p:ext>
            </p:extLst>
          </p:nvPr>
        </p:nvGraphicFramePr>
        <p:xfrm>
          <a:off x="1570903" y="5054293"/>
          <a:ext cx="311685" cy="3740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71" name="Equation" r:id="rId13" imgW="63360" imgH="75960" progId="Equation.DSMT4">
                  <p:embed/>
                </p:oleObj>
              </mc:Choice>
              <mc:Fallback>
                <p:oleObj name="Equation" r:id="rId13" imgW="63360" imgH="75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70903" y="5054293"/>
                        <a:ext cx="311685" cy="3740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to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1694147"/>
              </p:ext>
            </p:extLst>
          </p:nvPr>
        </p:nvGraphicFramePr>
        <p:xfrm>
          <a:off x="1738333" y="4967038"/>
          <a:ext cx="186536" cy="187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72" name="Equation" r:id="rId15" imgW="126720" imgH="126720" progId="Equation.DSMT4">
                  <p:embed/>
                </p:oleObj>
              </mc:Choice>
              <mc:Fallback>
                <p:oleObj name="Equation" r:id="rId15" imgW="126720" imgH="126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738333" y="4967038"/>
                        <a:ext cx="186536" cy="187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to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1396459"/>
              </p:ext>
            </p:extLst>
          </p:nvPr>
        </p:nvGraphicFramePr>
        <p:xfrm>
          <a:off x="1924869" y="4801130"/>
          <a:ext cx="186536" cy="187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73" name="Equation" r:id="rId17" imgW="126720" imgH="126720" progId="Equation.DSMT4">
                  <p:embed/>
                </p:oleObj>
              </mc:Choice>
              <mc:Fallback>
                <p:oleObj name="Equation" r:id="rId17" imgW="126720" imgH="126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924869" y="4801130"/>
                        <a:ext cx="186536" cy="187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to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1217678"/>
              </p:ext>
            </p:extLst>
          </p:nvPr>
        </p:nvGraphicFramePr>
        <p:xfrm>
          <a:off x="2099374" y="4654661"/>
          <a:ext cx="186536" cy="187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74" name="Equation" r:id="rId18" imgW="126720" imgH="126720" progId="Equation.DSMT4">
                  <p:embed/>
                </p:oleObj>
              </mc:Choice>
              <mc:Fallback>
                <p:oleObj name="Equation" r:id="rId18" imgW="126720" imgH="126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099374" y="4654661"/>
                        <a:ext cx="186536" cy="187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to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5337866"/>
              </p:ext>
            </p:extLst>
          </p:nvPr>
        </p:nvGraphicFramePr>
        <p:xfrm>
          <a:off x="2301080" y="4557882"/>
          <a:ext cx="186536" cy="187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75" name="Equation" r:id="rId19" imgW="126720" imgH="126720" progId="Equation.DSMT4">
                  <p:embed/>
                </p:oleObj>
              </mc:Choice>
              <mc:Fallback>
                <p:oleObj name="Equation" r:id="rId19" imgW="126720" imgH="126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301080" y="4557882"/>
                        <a:ext cx="186536" cy="187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to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5491489"/>
              </p:ext>
            </p:extLst>
          </p:nvPr>
        </p:nvGraphicFramePr>
        <p:xfrm>
          <a:off x="2494080" y="4464376"/>
          <a:ext cx="186536" cy="187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76" name="Equation" r:id="rId20" imgW="126720" imgH="126720" progId="Equation.DSMT4">
                  <p:embed/>
                </p:oleObj>
              </mc:Choice>
              <mc:Fallback>
                <p:oleObj name="Equation" r:id="rId20" imgW="126720" imgH="126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494080" y="4464376"/>
                        <a:ext cx="186536" cy="187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to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3147160"/>
              </p:ext>
            </p:extLst>
          </p:nvPr>
        </p:nvGraphicFramePr>
        <p:xfrm>
          <a:off x="2697248" y="4461103"/>
          <a:ext cx="186536" cy="187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77" name="Equation" r:id="rId21" imgW="126720" imgH="126720" progId="Equation.DSMT4">
                  <p:embed/>
                </p:oleObj>
              </mc:Choice>
              <mc:Fallback>
                <p:oleObj name="Equation" r:id="rId21" imgW="126720" imgH="126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697248" y="4461103"/>
                        <a:ext cx="186536" cy="187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to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994364"/>
              </p:ext>
            </p:extLst>
          </p:nvPr>
        </p:nvGraphicFramePr>
        <p:xfrm>
          <a:off x="2929142" y="4461103"/>
          <a:ext cx="186536" cy="187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78" name="Equation" r:id="rId22" imgW="126720" imgH="126720" progId="Equation.DSMT4">
                  <p:embed/>
                </p:oleObj>
              </mc:Choice>
              <mc:Fallback>
                <p:oleObj name="Equation" r:id="rId22" imgW="126720" imgH="126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929142" y="4461103"/>
                        <a:ext cx="186536" cy="187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to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8675853"/>
              </p:ext>
            </p:extLst>
          </p:nvPr>
        </p:nvGraphicFramePr>
        <p:xfrm>
          <a:off x="3158801" y="4508191"/>
          <a:ext cx="186536" cy="187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79" name="Equation" r:id="rId23" imgW="126720" imgH="126720" progId="Equation.DSMT4">
                  <p:embed/>
                </p:oleObj>
              </mc:Choice>
              <mc:Fallback>
                <p:oleObj name="Equation" r:id="rId23" imgW="126720" imgH="126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158801" y="4508191"/>
                        <a:ext cx="186536" cy="187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to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1694596"/>
              </p:ext>
            </p:extLst>
          </p:nvPr>
        </p:nvGraphicFramePr>
        <p:xfrm>
          <a:off x="3345337" y="4615151"/>
          <a:ext cx="186536" cy="187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80" name="Equation" r:id="rId24" imgW="126720" imgH="126720" progId="Equation.DSMT4">
                  <p:embed/>
                </p:oleObj>
              </mc:Choice>
              <mc:Fallback>
                <p:oleObj name="Equation" r:id="rId24" imgW="126720" imgH="126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345337" y="4615151"/>
                        <a:ext cx="186536" cy="187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to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4682597"/>
              </p:ext>
            </p:extLst>
          </p:nvPr>
        </p:nvGraphicFramePr>
        <p:xfrm>
          <a:off x="3520681" y="4744894"/>
          <a:ext cx="186536" cy="187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81" name="Equation" r:id="rId25" imgW="126720" imgH="126720" progId="Equation.DSMT4">
                  <p:embed/>
                </p:oleObj>
              </mc:Choice>
              <mc:Fallback>
                <p:oleObj name="Equation" r:id="rId25" imgW="126720" imgH="126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520681" y="4744894"/>
                        <a:ext cx="186536" cy="187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to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6522239"/>
              </p:ext>
            </p:extLst>
          </p:nvPr>
        </p:nvGraphicFramePr>
        <p:xfrm>
          <a:off x="3667078" y="4866267"/>
          <a:ext cx="186536" cy="187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82" name="Equation" r:id="rId26" imgW="126720" imgH="126720" progId="Equation.DSMT4">
                  <p:embed/>
                </p:oleObj>
              </mc:Choice>
              <mc:Fallback>
                <p:oleObj name="Equation" r:id="rId26" imgW="126720" imgH="126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667078" y="4866267"/>
                        <a:ext cx="186536" cy="187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to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0325658"/>
              </p:ext>
            </p:extLst>
          </p:nvPr>
        </p:nvGraphicFramePr>
        <p:xfrm>
          <a:off x="3678930" y="4952078"/>
          <a:ext cx="311685" cy="3740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83" name="Equation" r:id="rId27" imgW="63360" imgH="75960" progId="Equation.DSMT4">
                  <p:embed/>
                </p:oleObj>
              </mc:Choice>
              <mc:Fallback>
                <p:oleObj name="Equation" r:id="rId27" imgW="63360" imgH="75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678930" y="4952078"/>
                        <a:ext cx="311685" cy="3740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60" name="Retângulo 59"/>
              <p:cNvSpPr/>
              <p:nvPr/>
            </p:nvSpPr>
            <p:spPr>
              <a:xfrm>
                <a:off x="1072559" y="4875878"/>
                <a:ext cx="68820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pt-BR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pt-BR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pt-BR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  <m:r>
                            <a:rPr lang="pt-BR" i="0">
                              <a:latin typeface="Cambria Math" panose="02040503050406030204" pitchFamily="18" charset="0"/>
                            </a:rPr>
                            <m:t>(0</m:t>
                          </m:r>
                        </m:e>
                      </m:d>
                    </m:oMath>
                  </m:oMathPara>
                </a14:m>
                <a:endParaRPr lang="pt-BR" dirty="0"/>
              </a:p>
            </p:txBody>
          </p:sp>
        </mc:Choice>
        <mc:Fallback>
          <p:sp>
            <p:nvSpPr>
              <p:cNvPr id="60" name="Retângulo 5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2559" y="4875878"/>
                <a:ext cx="688202" cy="369332"/>
              </a:xfrm>
              <a:prstGeom prst="rect">
                <a:avLst/>
              </a:prstGeom>
              <a:blipFill rotWithShape="0">
                <a:blip r:embed="rId28"/>
                <a:stretch>
                  <a:fillRect t="-121667" r="-73451" b="-188333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1" name="Retângulo 60"/>
              <p:cNvSpPr/>
              <p:nvPr/>
            </p:nvSpPr>
            <p:spPr>
              <a:xfrm>
                <a:off x="3863159" y="4791063"/>
                <a:ext cx="109728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pt-BR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pt-BR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pt-BR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  <m:r>
                            <a:rPr lang="pt-BR" i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pt-BR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pt-BR" b="0" i="1" smtClean="0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</m:oMath>
                  </m:oMathPara>
                </a14:m>
                <a:endParaRPr lang="pt-BR" dirty="0"/>
              </a:p>
            </p:txBody>
          </p:sp>
        </mc:Choice>
        <mc:Fallback>
          <p:sp>
            <p:nvSpPr>
              <p:cNvPr id="61" name="Retângulo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3159" y="4791063"/>
                <a:ext cx="1097288" cy="369332"/>
              </a:xfrm>
              <a:prstGeom prst="rect">
                <a:avLst/>
              </a:prstGeom>
              <a:blipFill rotWithShape="0">
                <a:blip r:embed="rId29"/>
                <a:stretch>
                  <a:fillRect t="-119672" r="-45556" b="-183607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2" name="Espaço Reservado para Conteúdo 2"/>
          <p:cNvSpPr>
            <a:spLocks noGrp="1"/>
          </p:cNvSpPr>
          <p:nvPr>
            <p:ph idx="1"/>
          </p:nvPr>
        </p:nvSpPr>
        <p:spPr>
          <a:xfrm>
            <a:off x="5535263" y="3861693"/>
            <a:ext cx="6565694" cy="2996307"/>
          </a:xfrm>
        </p:spPr>
        <p:txBody>
          <a:bodyPr>
            <a:noAutofit/>
          </a:bodyPr>
          <a:lstStyle/>
          <a:p>
            <a:pPr algn="just"/>
            <a:r>
              <a:rPr lang="pt-BR" sz="2200" dirty="0" smtClean="0"/>
              <a:t>De posse dessas medições de entrada e de saída será que é possível encontrar a condição inicial                ? </a:t>
            </a:r>
          </a:p>
          <a:p>
            <a:pPr algn="just"/>
            <a:r>
              <a:rPr lang="pt-BR" sz="2200" dirty="0" smtClean="0"/>
              <a:t>Se a resposta for positiva para qualquer que for a condição inicial        dizemos que o sistema é totalmente observável.</a:t>
            </a:r>
          </a:p>
          <a:p>
            <a:pPr algn="just"/>
            <a:r>
              <a:rPr lang="pt-BR" sz="2200" dirty="0" smtClean="0"/>
              <a:t> caso contrário, se houver algum subespaço do      em que       não puder ser encontrada a partir das medidas dizemos que o sistema é não totalmente observável.          </a:t>
            </a:r>
            <a:endParaRPr lang="pt-BR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3" name="Retângulo 62"/>
              <p:cNvSpPr/>
              <p:nvPr/>
            </p:nvSpPr>
            <p:spPr>
              <a:xfrm>
                <a:off x="10802068" y="4138734"/>
                <a:ext cx="68820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pt-BR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pt-BR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pt-BR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  <m:r>
                            <a:rPr lang="pt-BR" i="0">
                              <a:latin typeface="Cambria Math" panose="02040503050406030204" pitchFamily="18" charset="0"/>
                            </a:rPr>
                            <m:t>(0</m:t>
                          </m:r>
                        </m:e>
                      </m:d>
                    </m:oMath>
                  </m:oMathPara>
                </a14:m>
                <a:endParaRPr lang="pt-BR" dirty="0"/>
              </a:p>
            </p:txBody>
          </p:sp>
        </mc:Choice>
        <mc:Fallback>
          <p:sp>
            <p:nvSpPr>
              <p:cNvPr id="63" name="Retângulo 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02068" y="4138734"/>
                <a:ext cx="688202" cy="369332"/>
              </a:xfrm>
              <a:prstGeom prst="rect">
                <a:avLst/>
              </a:prstGeom>
              <a:blipFill rotWithShape="0">
                <a:blip r:embed="rId30"/>
                <a:stretch>
                  <a:fillRect t="-119672" r="-73451" b="-183607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4" name="Retângulo 63"/>
              <p:cNvSpPr/>
              <p:nvPr/>
            </p:nvSpPr>
            <p:spPr>
              <a:xfrm>
                <a:off x="7944111" y="4894636"/>
                <a:ext cx="58001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"/>
                        <m:ctrlPr>
                          <a:rPr lang="pt-BR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pt-BR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pt-BR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  <m:r>
                          <a:rPr lang="pt-BR" i="0">
                            <a:latin typeface="Cambria Math" panose="02040503050406030204" pitchFamily="18" charset="0"/>
                          </a:rPr>
                          <m:t>(0</m:t>
                        </m:r>
                      </m:e>
                    </m:d>
                  </m:oMath>
                </a14:m>
                <a:r>
                  <a:rPr lang="pt-BR" dirty="0" smtClean="0"/>
                  <a:t> </a:t>
                </a:r>
                <a:endParaRPr lang="pt-BR" dirty="0"/>
              </a:p>
            </p:txBody>
          </p:sp>
        </mc:Choice>
        <mc:Fallback>
          <p:sp>
            <p:nvSpPr>
              <p:cNvPr id="64" name="Retângulo 6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44111" y="4894636"/>
                <a:ext cx="580012" cy="369332"/>
              </a:xfrm>
              <a:prstGeom prst="rect">
                <a:avLst/>
              </a:prstGeom>
              <a:blipFill rotWithShape="0">
                <a:blip r:embed="rId31"/>
                <a:stretch>
                  <a:fillRect t="-119672" r="-102105" b="-183607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5" name="Objeto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756751"/>
              </p:ext>
            </p:extLst>
          </p:nvPr>
        </p:nvGraphicFramePr>
        <p:xfrm>
          <a:off x="11245274" y="5650372"/>
          <a:ext cx="328988" cy="290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84" name="Equation" r:id="rId32" imgW="215640" imgH="190440" progId="Equation.DSMT4">
                  <p:embed/>
                </p:oleObj>
              </mc:Choice>
              <mc:Fallback>
                <p:oleObj name="Equation" r:id="rId32" imgW="21564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245274" y="5650372"/>
                        <a:ext cx="328988" cy="2902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66" name="Retângulo 65"/>
              <p:cNvSpPr/>
              <p:nvPr/>
            </p:nvSpPr>
            <p:spPr>
              <a:xfrm>
                <a:off x="6449395" y="5940656"/>
                <a:ext cx="68820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pt-BR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pt-BR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pt-BR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  <m:r>
                            <a:rPr lang="pt-BR" i="0">
                              <a:latin typeface="Cambria Math" panose="02040503050406030204" pitchFamily="18" charset="0"/>
                            </a:rPr>
                            <m:t>(0</m:t>
                          </m:r>
                        </m:e>
                      </m:d>
                    </m:oMath>
                  </m:oMathPara>
                </a14:m>
                <a:endParaRPr lang="pt-BR" dirty="0"/>
              </a:p>
            </p:txBody>
          </p:sp>
        </mc:Choice>
        <mc:Fallback>
          <p:sp>
            <p:nvSpPr>
              <p:cNvPr id="66" name="Retângulo 6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9395" y="5940656"/>
                <a:ext cx="688202" cy="369332"/>
              </a:xfrm>
              <a:prstGeom prst="rect">
                <a:avLst/>
              </a:prstGeom>
              <a:blipFill rotWithShape="0">
                <a:blip r:embed="rId33"/>
                <a:stretch>
                  <a:fillRect t="-121667" r="-73451" b="-188333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1671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 build="p"/>
      <p:bldP spid="63" grpId="0"/>
      <p:bldP spid="64" grpId="0"/>
      <p:bldP spid="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006221" y="0"/>
            <a:ext cx="7902054" cy="859809"/>
          </a:xfrm>
        </p:spPr>
        <p:txBody>
          <a:bodyPr/>
          <a:lstStyle/>
          <a:p>
            <a:r>
              <a:rPr lang="pt-BR" dirty="0" smtClean="0"/>
              <a:t>Observabilidade – Sistema Linear</a:t>
            </a:r>
            <a:endParaRPr lang="pt-BR" dirty="0"/>
          </a:p>
        </p:txBody>
      </p:sp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6870502"/>
              </p:ext>
            </p:extLst>
          </p:nvPr>
        </p:nvGraphicFramePr>
        <p:xfrm>
          <a:off x="879143" y="1078174"/>
          <a:ext cx="3071709" cy="9829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8" name="Equation" r:id="rId3" imgW="1587240" imgH="507960" progId="Equation.DSMT4">
                  <p:embed/>
                </p:oleObj>
              </mc:Choice>
              <mc:Fallback>
                <p:oleObj name="Equation" r:id="rId3" imgW="158724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9143" y="1078174"/>
                        <a:ext cx="3071709" cy="9829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4794313"/>
              </p:ext>
            </p:extLst>
          </p:nvPr>
        </p:nvGraphicFramePr>
        <p:xfrm>
          <a:off x="4542145" y="1078174"/>
          <a:ext cx="5161414" cy="4716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9" name="Equation" r:id="rId5" imgW="2501640" imgH="228600" progId="Equation.DSMT4">
                  <p:embed/>
                </p:oleObj>
              </mc:Choice>
              <mc:Fallback>
                <p:oleObj name="Equation" r:id="rId5" imgW="25016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42145" y="1078174"/>
                        <a:ext cx="5161414" cy="4716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to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3372638"/>
              </p:ext>
            </p:extLst>
          </p:nvPr>
        </p:nvGraphicFramePr>
        <p:xfrm>
          <a:off x="4542145" y="1562646"/>
          <a:ext cx="5237162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80" name="Equation" r:id="rId7" imgW="2539800" imgH="241200" progId="Equation.DSMT4">
                  <p:embed/>
                </p:oleObj>
              </mc:Choice>
              <mc:Fallback>
                <p:oleObj name="Equation" r:id="rId7" imgW="253980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42145" y="1562646"/>
                        <a:ext cx="5237162" cy="498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8669981"/>
              </p:ext>
            </p:extLst>
          </p:nvPr>
        </p:nvGraphicFramePr>
        <p:xfrm>
          <a:off x="1376682" y="2279486"/>
          <a:ext cx="8205788" cy="423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81" name="Equation" r:id="rId9" imgW="3936960" imgH="2031840" progId="Equation.DSMT4">
                  <p:embed/>
                </p:oleObj>
              </mc:Choice>
              <mc:Fallback>
                <p:oleObj name="Equation" r:id="rId9" imgW="3936960" imgH="20318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76682" y="2279486"/>
                        <a:ext cx="8205788" cy="423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Conector de seta reta 8"/>
          <p:cNvCxnSpPr/>
          <p:nvPr/>
        </p:nvCxnSpPr>
        <p:spPr>
          <a:xfrm flipH="1">
            <a:off x="6960358" y="3889612"/>
            <a:ext cx="300251" cy="24566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de seta reta 10"/>
          <p:cNvCxnSpPr/>
          <p:nvPr/>
        </p:nvCxnSpPr>
        <p:spPr>
          <a:xfrm flipH="1">
            <a:off x="4094328" y="5540991"/>
            <a:ext cx="232012" cy="24566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ixaDeTexto 12"/>
          <p:cNvSpPr txBox="1"/>
          <p:nvPr/>
        </p:nvSpPr>
        <p:spPr>
          <a:xfrm>
            <a:off x="5972637" y="2969452"/>
            <a:ext cx="4782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>
                <a:solidFill>
                  <a:srgbClr val="FF0000"/>
                </a:solidFill>
              </a:rPr>
              <a:t>* Única parcela desconhecida é a condição inicial</a:t>
            </a:r>
            <a:endParaRPr lang="pt-B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904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8200" y="859810"/>
            <a:ext cx="10515600" cy="5759354"/>
          </a:xfrm>
        </p:spPr>
        <p:txBody>
          <a:bodyPr>
            <a:normAutofit lnSpcReduction="10000"/>
          </a:bodyPr>
          <a:lstStyle/>
          <a:p>
            <a:r>
              <a:rPr lang="pt-BR" dirty="0" smtClean="0"/>
              <a:t>Separando os termos conhecidos e as incógnitas, temos:</a:t>
            </a:r>
          </a:p>
          <a:p>
            <a:endParaRPr lang="pt-BR" dirty="0"/>
          </a:p>
          <a:p>
            <a:endParaRPr lang="pt-BR" dirty="0" smtClean="0"/>
          </a:p>
          <a:p>
            <a:endParaRPr lang="pt-BR" dirty="0"/>
          </a:p>
          <a:p>
            <a:endParaRPr lang="pt-BR" dirty="0" smtClean="0"/>
          </a:p>
          <a:p>
            <a:endParaRPr lang="pt-BR" dirty="0"/>
          </a:p>
          <a:p>
            <a:endParaRPr lang="pt-BR" dirty="0" smtClean="0"/>
          </a:p>
          <a:p>
            <a:endParaRPr lang="pt-BR" dirty="0"/>
          </a:p>
          <a:p>
            <a:endParaRPr lang="pt-BR" dirty="0" smtClean="0"/>
          </a:p>
          <a:p>
            <a:r>
              <a:rPr lang="pt-BR" dirty="0" smtClean="0"/>
              <a:t>Para que este sistema de equações tenha solução, a condição de posto                 . O que significa que é possível encontrar a condição inicial           a partir do registro das saídas e das entradas.</a:t>
            </a:r>
            <a:endParaRPr lang="pt-BR" dirty="0"/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2006221" y="0"/>
            <a:ext cx="7902054" cy="859809"/>
          </a:xfrm>
        </p:spPr>
        <p:txBody>
          <a:bodyPr/>
          <a:lstStyle/>
          <a:p>
            <a:r>
              <a:rPr lang="pt-BR" dirty="0" smtClean="0"/>
              <a:t>Observabilidade – Sistema Linear</a:t>
            </a:r>
            <a:endParaRPr lang="pt-BR" dirty="0"/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1975856"/>
              </p:ext>
            </p:extLst>
          </p:nvPr>
        </p:nvGraphicFramePr>
        <p:xfrm>
          <a:off x="1882705" y="1598517"/>
          <a:ext cx="7010400" cy="2379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91" name="Equation" r:id="rId3" imgW="3441600" imgH="1168200" progId="Equation.DSMT4">
                  <p:embed/>
                </p:oleObj>
              </mc:Choice>
              <mc:Fallback>
                <p:oleObj name="Equation" r:id="rId3" imgW="3441600" imgH="1168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82705" y="1598517"/>
                        <a:ext cx="7010400" cy="2379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to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6117880"/>
              </p:ext>
            </p:extLst>
          </p:nvPr>
        </p:nvGraphicFramePr>
        <p:xfrm>
          <a:off x="3969983" y="4018314"/>
          <a:ext cx="547428" cy="866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92" name="Equation" r:id="rId5" imgW="152280" imgH="241200" progId="Equation.DSMT4">
                  <p:embed/>
                </p:oleObj>
              </mc:Choice>
              <mc:Fallback>
                <p:oleObj name="Equation" r:id="rId5" imgW="15228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69983" y="4018314"/>
                        <a:ext cx="547428" cy="8667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4412482"/>
              </p:ext>
            </p:extLst>
          </p:nvPr>
        </p:nvGraphicFramePr>
        <p:xfrm>
          <a:off x="6807768" y="4309330"/>
          <a:ext cx="452841" cy="4075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93" name="Equation" r:id="rId7" imgW="126720" imgH="114120" progId="Equation.DSMT4">
                  <p:embed/>
                </p:oleObj>
              </mc:Choice>
              <mc:Fallback>
                <p:oleObj name="Equation" r:id="rId7" imgW="126720" imgH="114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07768" y="4309330"/>
                        <a:ext cx="452841" cy="4075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to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0913683"/>
              </p:ext>
            </p:extLst>
          </p:nvPr>
        </p:nvGraphicFramePr>
        <p:xfrm>
          <a:off x="7553659" y="4175910"/>
          <a:ext cx="772824" cy="5409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94" name="Equation" r:id="rId9" imgW="253800" imgH="177480" progId="Equation.DSMT4">
                  <p:embed/>
                </p:oleObj>
              </mc:Choice>
              <mc:Fallback>
                <p:oleObj name="Equation" r:id="rId9" imgW="25380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553659" y="4175910"/>
                        <a:ext cx="772824" cy="5409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to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0078858"/>
              </p:ext>
            </p:extLst>
          </p:nvPr>
        </p:nvGraphicFramePr>
        <p:xfrm>
          <a:off x="2158241" y="5419606"/>
          <a:ext cx="1158165" cy="4825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95" name="Equation" r:id="rId11" imgW="609480" imgH="253800" progId="Equation.DSMT4">
                  <p:embed/>
                </p:oleObj>
              </mc:Choice>
              <mc:Fallback>
                <p:oleObj name="Equation" r:id="rId11" imgW="60948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58241" y="5419606"/>
                        <a:ext cx="1158165" cy="4825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tângulo 9"/>
              <p:cNvSpPr/>
              <p:nvPr/>
            </p:nvSpPr>
            <p:spPr>
              <a:xfrm>
                <a:off x="2158241" y="5800299"/>
                <a:ext cx="666846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pt-BR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pt-BR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pt-BR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  <m:r>
                            <a:rPr lang="pt-BR" i="0">
                              <a:latin typeface="Cambria Math" panose="02040503050406030204" pitchFamily="18" charset="0"/>
                            </a:rPr>
                            <m:t>(0</m:t>
                          </m:r>
                        </m:e>
                      </m:d>
                    </m:oMath>
                  </m:oMathPara>
                </a14:m>
                <a:endParaRPr lang="pt-BR" dirty="0"/>
              </a:p>
            </p:txBody>
          </p:sp>
        </mc:Choice>
        <mc:Fallback>
          <p:sp>
            <p:nvSpPr>
              <p:cNvPr id="10" name="Retângulo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8241" y="5800299"/>
                <a:ext cx="666846" cy="369332"/>
              </a:xfrm>
              <a:prstGeom prst="rect">
                <a:avLst/>
              </a:prstGeom>
              <a:blipFill rotWithShape="0">
                <a:blip r:embed="rId13"/>
                <a:stretch>
                  <a:fillRect t="-119672" r="-78899" b="-183607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1939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3108" y="-13650"/>
            <a:ext cx="10515600" cy="1036306"/>
          </a:xfrm>
        </p:spPr>
        <p:txBody>
          <a:bodyPr>
            <a:normAutofit/>
          </a:bodyPr>
          <a:lstStyle/>
          <a:p>
            <a:r>
              <a:rPr lang="pt-BR" sz="3200" dirty="0" smtClean="0"/>
              <a:t>Exemplo: Fluxo de sinal (2º ordem)</a:t>
            </a:r>
            <a:endParaRPr lang="pt-BR" sz="3200" dirty="0"/>
          </a:p>
        </p:txBody>
      </p:sp>
      <p:pic>
        <p:nvPicPr>
          <p:cNvPr id="22" name="Imagem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421" y="776996"/>
            <a:ext cx="6771971" cy="3139911"/>
          </a:xfrm>
          <a:prstGeom prst="rect">
            <a:avLst/>
          </a:prstGeom>
        </p:spPr>
      </p:pic>
      <p:graphicFrame>
        <p:nvGraphicFramePr>
          <p:cNvPr id="23" name="Objeto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4433925"/>
              </p:ext>
            </p:extLst>
          </p:nvPr>
        </p:nvGraphicFramePr>
        <p:xfrm>
          <a:off x="1060097" y="3916907"/>
          <a:ext cx="3402722" cy="1485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0" name="Equation" r:id="rId4" imgW="1688760" imgH="736560" progId="Equation.DSMT4">
                  <p:embed/>
                </p:oleObj>
              </mc:Choice>
              <mc:Fallback>
                <p:oleObj name="Equation" r:id="rId4" imgW="1688760" imgH="736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60097" y="3916907"/>
                        <a:ext cx="3402722" cy="14855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to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8575915"/>
              </p:ext>
            </p:extLst>
          </p:nvPr>
        </p:nvGraphicFramePr>
        <p:xfrm>
          <a:off x="5221406" y="3966307"/>
          <a:ext cx="4360542" cy="7848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1" name="Equation" r:id="rId6" imgW="2539800" imgH="457200" progId="Equation.DSMT4">
                  <p:embed/>
                </p:oleObj>
              </mc:Choice>
              <mc:Fallback>
                <p:oleObj name="Equation" r:id="rId6" imgW="253980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21406" y="3966307"/>
                        <a:ext cx="4360542" cy="7848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to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8768921"/>
              </p:ext>
            </p:extLst>
          </p:nvPr>
        </p:nvGraphicFramePr>
        <p:xfrm>
          <a:off x="1060097" y="5580679"/>
          <a:ext cx="5037138" cy="985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2" name="Equation" r:id="rId8" imgW="2463480" imgH="482400" progId="Equation.DSMT4">
                  <p:embed/>
                </p:oleObj>
              </mc:Choice>
              <mc:Fallback>
                <p:oleObj name="Equation" r:id="rId8" imgW="246348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60097" y="5580679"/>
                        <a:ext cx="5037138" cy="985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Espaço Reservado para Conteúdo 2"/>
          <p:cNvSpPr>
            <a:spLocks noGrp="1"/>
          </p:cNvSpPr>
          <p:nvPr>
            <p:ph idx="1"/>
          </p:nvPr>
        </p:nvSpPr>
        <p:spPr>
          <a:xfrm>
            <a:off x="6797519" y="5110162"/>
            <a:ext cx="5130624" cy="1747838"/>
          </a:xfrm>
        </p:spPr>
        <p:txBody>
          <a:bodyPr>
            <a:normAutofit fontScale="85000" lnSpcReduction="10000"/>
          </a:bodyPr>
          <a:lstStyle/>
          <a:p>
            <a:r>
              <a:rPr lang="pt-BR" dirty="0" smtClean="0"/>
              <a:t>Portanto, o sistema é não observável.</a:t>
            </a:r>
          </a:p>
          <a:p>
            <a:r>
              <a:rPr lang="pt-BR" dirty="0" smtClean="0"/>
              <a:t>Este resultado não é imediatamente evidente a partir do diagrama de fluxo de sinal porque os estados (ambos) aparecem na saída.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2509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8200" y="873457"/>
            <a:ext cx="10515600" cy="5303506"/>
          </a:xfrm>
        </p:spPr>
        <p:txBody>
          <a:bodyPr>
            <a:normAutofit/>
          </a:bodyPr>
          <a:lstStyle/>
          <a:p>
            <a:r>
              <a:rPr lang="pt-BR" sz="2400" dirty="0" smtClean="0"/>
              <a:t>A fim de analisar de forma mais detalhada.</a:t>
            </a:r>
            <a:endParaRPr lang="pt-BR" sz="2400" dirty="0"/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183108" y="-13650"/>
            <a:ext cx="10515600" cy="1036306"/>
          </a:xfrm>
        </p:spPr>
        <p:txBody>
          <a:bodyPr>
            <a:normAutofit/>
          </a:bodyPr>
          <a:lstStyle/>
          <a:p>
            <a:r>
              <a:rPr lang="pt-BR" sz="3200" dirty="0" smtClean="0"/>
              <a:t>Exemplo: Fluxo de sinal (2º ordem)</a:t>
            </a:r>
            <a:endParaRPr lang="pt-BR" sz="3200" dirty="0"/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4340173"/>
              </p:ext>
            </p:extLst>
          </p:nvPr>
        </p:nvGraphicFramePr>
        <p:xfrm>
          <a:off x="3036110" y="1516308"/>
          <a:ext cx="558493" cy="5584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0" name="Equation" r:id="rId3" imgW="164880" imgH="164880" progId="Equation.DSMT4">
                  <p:embed/>
                </p:oleObj>
              </mc:Choice>
              <mc:Fallback>
                <p:oleObj name="Equation" r:id="rId3" imgW="1648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36110" y="1516308"/>
                        <a:ext cx="558493" cy="5584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Conector de seta reta 6"/>
          <p:cNvCxnSpPr/>
          <p:nvPr/>
        </p:nvCxnSpPr>
        <p:spPr>
          <a:xfrm>
            <a:off x="4318555" y="1780504"/>
            <a:ext cx="1473958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ixaDeTexto 7"/>
          <p:cNvSpPr txBox="1"/>
          <p:nvPr/>
        </p:nvSpPr>
        <p:spPr>
          <a:xfrm>
            <a:off x="4318555" y="1849221"/>
            <a:ext cx="14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Matriz modal</a:t>
            </a:r>
            <a:endParaRPr lang="pt-BR" dirty="0"/>
          </a:p>
        </p:txBody>
      </p:sp>
      <p:graphicFrame>
        <p:nvGraphicFramePr>
          <p:cNvPr id="9" name="Objeto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4774935"/>
              </p:ext>
            </p:extLst>
          </p:nvPr>
        </p:nvGraphicFramePr>
        <p:xfrm>
          <a:off x="6516465" y="1294505"/>
          <a:ext cx="2360579" cy="1230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1" name="Equation" r:id="rId5" imgW="1193760" imgH="622080" progId="Equation.DSMT4">
                  <p:embed/>
                </p:oleObj>
              </mc:Choice>
              <mc:Fallback>
                <p:oleObj name="Equation" r:id="rId5" imgW="1193760" imgH="622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16465" y="1294505"/>
                        <a:ext cx="2360579" cy="12305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to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4929209"/>
              </p:ext>
            </p:extLst>
          </p:nvPr>
        </p:nvGraphicFramePr>
        <p:xfrm>
          <a:off x="1340269" y="2816326"/>
          <a:ext cx="2077131" cy="5059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2" name="Equation" r:id="rId7" imgW="990360" imgH="241200" progId="Equation.DSMT4">
                  <p:embed/>
                </p:oleObj>
              </mc:Choice>
              <mc:Fallback>
                <p:oleObj name="Equation" r:id="rId7" imgW="99036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40269" y="2816326"/>
                        <a:ext cx="2077131" cy="5059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CaixaDeTexto 10"/>
          <p:cNvSpPr txBox="1"/>
          <p:nvPr/>
        </p:nvSpPr>
        <p:spPr>
          <a:xfrm>
            <a:off x="1340269" y="3322294"/>
            <a:ext cx="20467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 smtClean="0"/>
              <a:t>Transformação de</a:t>
            </a:r>
          </a:p>
          <a:p>
            <a:pPr algn="ctr"/>
            <a:r>
              <a:rPr lang="pt-BR" sz="2000" dirty="0" smtClean="0"/>
              <a:t>Similaridade</a:t>
            </a:r>
            <a:endParaRPr lang="pt-BR" sz="2000" dirty="0"/>
          </a:p>
        </p:txBody>
      </p:sp>
      <p:graphicFrame>
        <p:nvGraphicFramePr>
          <p:cNvPr id="12" name="Objeto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4381430"/>
              </p:ext>
            </p:extLst>
          </p:nvPr>
        </p:nvGraphicFramePr>
        <p:xfrm>
          <a:off x="4241726" y="2807439"/>
          <a:ext cx="4163069" cy="14355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3" name="Equation" r:id="rId9" imgW="2209680" imgH="761760" progId="Equation.DSMT4">
                  <p:embed/>
                </p:oleObj>
              </mc:Choice>
              <mc:Fallback>
                <p:oleObj name="Equation" r:id="rId9" imgW="2209680" imgH="761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41726" y="2807439"/>
                        <a:ext cx="4163069" cy="14355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to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2768243"/>
              </p:ext>
            </p:extLst>
          </p:nvPr>
        </p:nvGraphicFramePr>
        <p:xfrm>
          <a:off x="3510207" y="4396187"/>
          <a:ext cx="6076465" cy="24409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4" name="Equation" r:id="rId11" imgW="2971800" imgH="1193760" progId="Equation.DSMT4">
                  <p:embed/>
                </p:oleObj>
              </mc:Choice>
              <mc:Fallback>
                <p:oleObj name="Equation" r:id="rId11" imgW="2971800" imgH="1193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510207" y="4396187"/>
                        <a:ext cx="6076465" cy="24409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Elipse 13"/>
          <p:cNvSpPr/>
          <p:nvPr/>
        </p:nvSpPr>
        <p:spPr>
          <a:xfrm>
            <a:off x="5961284" y="4932473"/>
            <a:ext cx="723952" cy="3952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6" name="Conector de seta reta 15"/>
          <p:cNvCxnSpPr/>
          <p:nvPr/>
        </p:nvCxnSpPr>
        <p:spPr>
          <a:xfrm flipV="1">
            <a:off x="5036604" y="6387152"/>
            <a:ext cx="0" cy="259308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Elipse 16"/>
          <p:cNvSpPr/>
          <p:nvPr/>
        </p:nvSpPr>
        <p:spPr>
          <a:xfrm>
            <a:off x="5194222" y="4435167"/>
            <a:ext cx="723952" cy="3952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Elipse 17"/>
          <p:cNvSpPr/>
          <p:nvPr/>
        </p:nvSpPr>
        <p:spPr>
          <a:xfrm>
            <a:off x="8284191" y="4396188"/>
            <a:ext cx="305990" cy="4033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33436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2285</TotalTime>
  <Words>345</Words>
  <Application>Microsoft Office PowerPoint</Application>
  <PresentationFormat>Widescreen</PresentationFormat>
  <Paragraphs>55</Paragraphs>
  <Slides>10</Slides>
  <Notes>0</Notes>
  <HiddenSlides>0</HiddenSlides>
  <MMClips>0</MMClips>
  <ScaleCrop>false</ScaleCrop>
  <HeadingPairs>
    <vt:vector size="8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2</vt:i4>
      </vt:variant>
      <vt:variant>
        <vt:lpstr>Títulos de slides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Cambria Math</vt:lpstr>
      <vt:lpstr>Tema do Office</vt:lpstr>
      <vt:lpstr>Equation</vt:lpstr>
      <vt:lpstr>MathType 6.0 Equation</vt:lpstr>
      <vt:lpstr>Observabilidade de Sistemas</vt:lpstr>
      <vt:lpstr>Introdução </vt:lpstr>
      <vt:lpstr>Sistema linear</vt:lpstr>
      <vt:lpstr>Teste de Observabilidade</vt:lpstr>
      <vt:lpstr>Observabilidade Sistema Linear</vt:lpstr>
      <vt:lpstr>Observabilidade – Sistema Linear</vt:lpstr>
      <vt:lpstr>Observabilidade – Sistema Linear</vt:lpstr>
      <vt:lpstr>Exemplo: Fluxo de sinal (2º ordem)</vt:lpstr>
      <vt:lpstr>Exemplo: Fluxo de sinal (2º ordem)</vt:lpstr>
      <vt:lpstr>Equações em espaços de Estados (amostrados)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Sobre a observabilidade e identificabilidade de estruturas não-lineares e sistemas mecânicos</dc:title>
  <dc:creator>Taylon</dc:creator>
  <cp:lastModifiedBy>Taylon</cp:lastModifiedBy>
  <cp:revision>160</cp:revision>
  <dcterms:created xsi:type="dcterms:W3CDTF">2018-06-28T17:15:05Z</dcterms:created>
  <dcterms:modified xsi:type="dcterms:W3CDTF">2018-08-20T03:05:54Z</dcterms:modified>
</cp:coreProperties>
</file>