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0" r:id="rId3"/>
    <p:sldId id="281" r:id="rId4"/>
    <p:sldId id="282" r:id="rId5"/>
    <p:sldId id="283" r:id="rId6"/>
    <p:sldId id="257" r:id="rId7"/>
    <p:sldId id="258" r:id="rId8"/>
    <p:sldId id="259" r:id="rId9"/>
    <p:sldId id="260" r:id="rId10"/>
    <p:sldId id="261" r:id="rId11"/>
    <p:sldId id="262" r:id="rId12"/>
    <p:sldId id="264" r:id="rId13"/>
    <p:sldId id="284" r:id="rId14"/>
    <p:sldId id="285" r:id="rId15"/>
    <p:sldId id="286" r:id="rId16"/>
    <p:sldId id="288" r:id="rId17"/>
    <p:sldId id="268" r:id="rId18"/>
    <p:sldId id="295" r:id="rId19"/>
    <p:sldId id="289" r:id="rId20"/>
    <p:sldId id="294" r:id="rId21"/>
  </p:sldIdLst>
  <p:sldSz cx="12192000" cy="6858000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2" d="100"/>
          <a:sy n="72" d="100"/>
        </p:scale>
        <p:origin x="660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10.vml.rels><?xml version="1.0" encoding="UTF-8" standalone="yes"?>
<Relationships xmlns="http://schemas.openxmlformats.org/package/2006/relationships"><Relationship Id="rId3" Type="http://schemas.openxmlformats.org/officeDocument/2006/relationships/image" Target="../media/image36.wmf"/><Relationship Id="rId2" Type="http://schemas.openxmlformats.org/officeDocument/2006/relationships/image" Target="../media/image35.wmf"/><Relationship Id="rId1" Type="http://schemas.openxmlformats.org/officeDocument/2006/relationships/image" Target="../media/image34.wmf"/></Relationships>
</file>

<file path=ppt/drawings/_rels/vmlDrawing11.vml.rels><?xml version="1.0" encoding="UTF-8" standalone="yes"?>
<Relationships xmlns="http://schemas.openxmlformats.org/package/2006/relationships"><Relationship Id="rId3" Type="http://schemas.openxmlformats.org/officeDocument/2006/relationships/image" Target="../media/image39.wmf"/><Relationship Id="rId2" Type="http://schemas.openxmlformats.org/officeDocument/2006/relationships/image" Target="../media/image38.wmf"/><Relationship Id="rId1" Type="http://schemas.openxmlformats.org/officeDocument/2006/relationships/image" Target="../media/image37.wmf"/><Relationship Id="rId5" Type="http://schemas.openxmlformats.org/officeDocument/2006/relationships/image" Target="../media/image41.wmf"/><Relationship Id="rId4" Type="http://schemas.openxmlformats.org/officeDocument/2006/relationships/image" Target="../media/image40.wmf"/></Relationships>
</file>

<file path=ppt/drawings/_rels/vmlDrawing12.vml.rels><?xml version="1.0" encoding="UTF-8" standalone="yes"?>
<Relationships xmlns="http://schemas.openxmlformats.org/package/2006/relationships"><Relationship Id="rId3" Type="http://schemas.openxmlformats.org/officeDocument/2006/relationships/image" Target="../media/image44.wmf"/><Relationship Id="rId2" Type="http://schemas.openxmlformats.org/officeDocument/2006/relationships/image" Target="../media/image43.wmf"/><Relationship Id="rId1" Type="http://schemas.openxmlformats.org/officeDocument/2006/relationships/image" Target="../media/image42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5.wmf"/><Relationship Id="rId1" Type="http://schemas.openxmlformats.org/officeDocument/2006/relationships/image" Target="../media/image4.w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9.wmf"/><Relationship Id="rId1" Type="http://schemas.openxmlformats.org/officeDocument/2006/relationships/image" Target="../media/image8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12.wmf"/><Relationship Id="rId2" Type="http://schemas.openxmlformats.org/officeDocument/2006/relationships/image" Target="../media/image11.wmf"/><Relationship Id="rId1" Type="http://schemas.openxmlformats.org/officeDocument/2006/relationships/image" Target="../media/image10.wmf"/><Relationship Id="rId4" Type="http://schemas.openxmlformats.org/officeDocument/2006/relationships/image" Target="../media/image13.wmf"/></Relationships>
</file>

<file path=ppt/drawings/_rels/vmlDrawing5.vml.rels><?xml version="1.0" encoding="UTF-8" standalone="yes"?>
<Relationships xmlns="http://schemas.openxmlformats.org/package/2006/relationships"><Relationship Id="rId2" Type="http://schemas.openxmlformats.org/officeDocument/2006/relationships/image" Target="../media/image16.wmf"/><Relationship Id="rId1" Type="http://schemas.openxmlformats.org/officeDocument/2006/relationships/image" Target="../media/image15.w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18.wmf"/><Relationship Id="rId2" Type="http://schemas.openxmlformats.org/officeDocument/2006/relationships/image" Target="../media/image17.wmf"/><Relationship Id="rId1" Type="http://schemas.openxmlformats.org/officeDocument/2006/relationships/image" Target="../media/image16.wmf"/></Relationships>
</file>

<file path=ppt/drawings/_rels/vmlDrawing7.vml.rels><?xml version="1.0" encoding="UTF-8" standalone="yes"?>
<Relationships xmlns="http://schemas.openxmlformats.org/package/2006/relationships"><Relationship Id="rId3" Type="http://schemas.openxmlformats.org/officeDocument/2006/relationships/image" Target="../media/image20.wmf"/><Relationship Id="rId2" Type="http://schemas.openxmlformats.org/officeDocument/2006/relationships/image" Target="../media/image19.wmf"/><Relationship Id="rId1" Type="http://schemas.openxmlformats.org/officeDocument/2006/relationships/image" Target="../media/image4.wmf"/><Relationship Id="rId5" Type="http://schemas.openxmlformats.org/officeDocument/2006/relationships/image" Target="../media/image22.wmf"/><Relationship Id="rId4" Type="http://schemas.openxmlformats.org/officeDocument/2006/relationships/image" Target="../media/image21.wmf"/></Relationships>
</file>

<file path=ppt/drawings/_rels/vmlDrawing8.vml.rels><?xml version="1.0" encoding="UTF-8" standalone="yes"?>
<Relationships xmlns="http://schemas.openxmlformats.org/package/2006/relationships"><Relationship Id="rId3" Type="http://schemas.openxmlformats.org/officeDocument/2006/relationships/image" Target="../media/image26.wmf"/><Relationship Id="rId2" Type="http://schemas.openxmlformats.org/officeDocument/2006/relationships/image" Target="../media/image25.wmf"/><Relationship Id="rId1" Type="http://schemas.openxmlformats.org/officeDocument/2006/relationships/image" Target="../media/image24.wmf"/><Relationship Id="rId5" Type="http://schemas.openxmlformats.org/officeDocument/2006/relationships/image" Target="../media/image28.wmf"/><Relationship Id="rId4" Type="http://schemas.openxmlformats.org/officeDocument/2006/relationships/image" Target="../media/image27.wmf"/></Relationships>
</file>

<file path=ppt/drawings/_rels/vmlDrawing9.vml.rels><?xml version="1.0" encoding="UTF-8" standalone="yes"?>
<Relationships xmlns="http://schemas.openxmlformats.org/package/2006/relationships"><Relationship Id="rId3" Type="http://schemas.openxmlformats.org/officeDocument/2006/relationships/image" Target="../media/image31.wmf"/><Relationship Id="rId2" Type="http://schemas.openxmlformats.org/officeDocument/2006/relationships/image" Target="../media/image30.wmf"/><Relationship Id="rId1" Type="http://schemas.openxmlformats.org/officeDocument/2006/relationships/image" Target="../media/image29.wmf"/><Relationship Id="rId5" Type="http://schemas.openxmlformats.org/officeDocument/2006/relationships/image" Target="../media/image33.wmf"/><Relationship Id="rId4" Type="http://schemas.openxmlformats.org/officeDocument/2006/relationships/image" Target="../media/image32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1E1BEFA-6230-4176-9942-02025C57C6C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0E6653EE-AE98-402A-9EE7-AC18285EE0E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1309C777-F6A0-4A78-940C-7AD9745042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27432C-E86D-4BAD-93D1-794A86E55FB1}" type="datetimeFigureOut">
              <a:rPr lang="pt-BR" smtClean="0"/>
              <a:t>04/05/2018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807B199E-D7C2-4800-AA33-F0DCCCD8C8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6158A426-83EC-4C30-8712-8BBBEFCE84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61A3DA-4AA4-4017-B055-646093321CD1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5257560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4F6A7E9-848A-4CFB-A0B5-09CA8EFC5F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6DA6020A-E29A-45C8-98D9-DE56A371CB1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710F005C-31A5-4E0B-B898-42EEF78527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27432C-E86D-4BAD-93D1-794A86E55FB1}" type="datetimeFigureOut">
              <a:rPr lang="pt-BR" smtClean="0"/>
              <a:t>04/05/2018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7D7FB12D-E3E9-4449-9A58-C7781DA3B3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4C2DC6B4-1649-4BFD-8812-5F080767DC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61A3DA-4AA4-4017-B055-646093321CD1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9732683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440F1687-D2AE-44BE-89C3-FC47F3FE0D4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7055121A-A04B-4F17-8719-00CB58D5FC5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C9D37638-EC3C-4FFC-9984-45FEF7B281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27432C-E86D-4BAD-93D1-794A86E55FB1}" type="datetimeFigureOut">
              <a:rPr lang="pt-BR" smtClean="0"/>
              <a:t>04/05/2018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4FF00E11-5BF3-4173-A652-B7D07BB6EF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60E9E50C-F783-407D-B456-E3FE5BDF16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61A3DA-4AA4-4017-B055-646093321CD1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504317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A28FB1B-777F-40FD-A8FE-480F0526D3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75AD5C27-7B42-400C-A1E9-DAD32618A91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F93366F9-C7CD-469E-BAD5-C3B95EBC69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27432C-E86D-4BAD-93D1-794A86E55FB1}" type="datetimeFigureOut">
              <a:rPr lang="pt-BR" smtClean="0"/>
              <a:t>04/05/2018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656D9577-47F5-4D30-864D-04AD7A2BE3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23B4A004-CF74-4559-82E6-DBAC9297BB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61A3DA-4AA4-4017-B055-646093321CD1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381087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88F06D6-7E64-4EC3-9ACB-39E136A8EC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74876A8F-9BD4-408F-AC87-0928FC855B8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94948993-25D0-4071-99AB-BC5581CA46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27432C-E86D-4BAD-93D1-794A86E55FB1}" type="datetimeFigureOut">
              <a:rPr lang="pt-BR" smtClean="0"/>
              <a:t>04/05/2018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43AD99F7-E791-41F9-984F-C3F504B8BF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DEF4A26E-933C-4E28-8714-C271B432B0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61A3DA-4AA4-4017-B055-646093321CD1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6120161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9092D39-7CAD-423E-BB92-416C28B049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B6CDB519-3680-4210-807A-986742D0528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839CA410-5612-4013-95AD-574CD090ADB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5A13C153-CD27-4270-806E-E425EB3023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27432C-E86D-4BAD-93D1-794A86E55FB1}" type="datetimeFigureOut">
              <a:rPr lang="pt-BR" smtClean="0"/>
              <a:t>04/05/2018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AD829582-BADB-48D0-B0F9-92800A75FB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0F4687F9-AAA4-496F-A675-91B7B696B7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61A3DA-4AA4-4017-B055-646093321CD1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8192624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F5EC580-47AA-4D5E-B046-CBEFC6D7F2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9BABCBB9-859A-4E17-B91B-5A71868CF2F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1D5BB23B-7634-465B-A468-27F8AA37FF5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>
            <a:extLst>
              <a:ext uri="{FF2B5EF4-FFF2-40B4-BE49-F238E27FC236}">
                <a16:creationId xmlns:a16="http://schemas.microsoft.com/office/drawing/2014/main" id="{440DB2ED-6861-43EF-949A-E68CC46D7BB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6" name="Espaço Reservado para Conteúdo 5">
            <a:extLst>
              <a:ext uri="{FF2B5EF4-FFF2-40B4-BE49-F238E27FC236}">
                <a16:creationId xmlns:a16="http://schemas.microsoft.com/office/drawing/2014/main" id="{222BDFC7-81A7-4191-A943-43C69E4051F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Data 6">
            <a:extLst>
              <a:ext uri="{FF2B5EF4-FFF2-40B4-BE49-F238E27FC236}">
                <a16:creationId xmlns:a16="http://schemas.microsoft.com/office/drawing/2014/main" id="{A7C725F4-1F9C-4B99-AE22-676B643569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27432C-E86D-4BAD-93D1-794A86E55FB1}" type="datetimeFigureOut">
              <a:rPr lang="pt-BR" smtClean="0"/>
              <a:t>04/05/2018</a:t>
            </a:fld>
            <a:endParaRPr lang="pt-BR"/>
          </a:p>
        </p:txBody>
      </p:sp>
      <p:sp>
        <p:nvSpPr>
          <p:cNvPr id="8" name="Espaço Reservado para Rodapé 7">
            <a:extLst>
              <a:ext uri="{FF2B5EF4-FFF2-40B4-BE49-F238E27FC236}">
                <a16:creationId xmlns:a16="http://schemas.microsoft.com/office/drawing/2014/main" id="{4B2892F8-1058-4DC6-B1B5-E9AF00BE8D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>
            <a:extLst>
              <a:ext uri="{FF2B5EF4-FFF2-40B4-BE49-F238E27FC236}">
                <a16:creationId xmlns:a16="http://schemas.microsoft.com/office/drawing/2014/main" id="{088DB31A-91D9-4422-B972-7F21223B90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61A3DA-4AA4-4017-B055-646093321CD1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841887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97C88C6-F2D9-4A87-9E5F-38C732A9E6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Data 2">
            <a:extLst>
              <a:ext uri="{FF2B5EF4-FFF2-40B4-BE49-F238E27FC236}">
                <a16:creationId xmlns:a16="http://schemas.microsoft.com/office/drawing/2014/main" id="{5CE572E0-4025-4197-B607-FC67F8E511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27432C-E86D-4BAD-93D1-794A86E55FB1}" type="datetimeFigureOut">
              <a:rPr lang="pt-BR" smtClean="0"/>
              <a:t>04/05/2018</a:t>
            </a:fld>
            <a:endParaRPr lang="pt-BR"/>
          </a:p>
        </p:txBody>
      </p:sp>
      <p:sp>
        <p:nvSpPr>
          <p:cNvPr id="4" name="Espaço Reservado para Rodapé 3">
            <a:extLst>
              <a:ext uri="{FF2B5EF4-FFF2-40B4-BE49-F238E27FC236}">
                <a16:creationId xmlns:a16="http://schemas.microsoft.com/office/drawing/2014/main" id="{C2AA90F2-C31D-414B-B16A-4A5D725664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>
            <a:extLst>
              <a:ext uri="{FF2B5EF4-FFF2-40B4-BE49-F238E27FC236}">
                <a16:creationId xmlns:a16="http://schemas.microsoft.com/office/drawing/2014/main" id="{6F74FD6C-B514-4B61-8FA8-AB13BCD86E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61A3DA-4AA4-4017-B055-646093321CD1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0413360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>
            <a:extLst>
              <a:ext uri="{FF2B5EF4-FFF2-40B4-BE49-F238E27FC236}">
                <a16:creationId xmlns:a16="http://schemas.microsoft.com/office/drawing/2014/main" id="{0067AAA5-CDE3-45E8-B828-14EC4BB6A9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27432C-E86D-4BAD-93D1-794A86E55FB1}" type="datetimeFigureOut">
              <a:rPr lang="pt-BR" smtClean="0"/>
              <a:t>04/05/2018</a:t>
            </a:fld>
            <a:endParaRPr lang="pt-BR"/>
          </a:p>
        </p:txBody>
      </p:sp>
      <p:sp>
        <p:nvSpPr>
          <p:cNvPr id="3" name="Espaço Reservado para Rodapé 2">
            <a:extLst>
              <a:ext uri="{FF2B5EF4-FFF2-40B4-BE49-F238E27FC236}">
                <a16:creationId xmlns:a16="http://schemas.microsoft.com/office/drawing/2014/main" id="{B3E2A8A5-EC4D-4266-96BB-67139728FD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E642E54A-4674-4568-8380-B7C0588315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61A3DA-4AA4-4017-B055-646093321CD1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8233279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421957D-8B82-405C-9171-B223D54A7F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E7796D64-511E-4E30-A3C3-8E79929C424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707863E0-D26D-4227-A070-652BEC725AA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DE8B149E-8DB3-4690-8FB4-13E061D9B2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27432C-E86D-4BAD-93D1-794A86E55FB1}" type="datetimeFigureOut">
              <a:rPr lang="pt-BR" smtClean="0"/>
              <a:t>04/05/2018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2E124115-0295-4B6C-B6C7-F094D52100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F5000D3C-5AF7-4AD9-ABFD-49A2E91644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61A3DA-4AA4-4017-B055-646093321CD1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3427040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E5331D8-AAD2-4C4E-8BD3-EFAF8D938C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Imagem 2">
            <a:extLst>
              <a:ext uri="{FF2B5EF4-FFF2-40B4-BE49-F238E27FC236}">
                <a16:creationId xmlns:a16="http://schemas.microsoft.com/office/drawing/2014/main" id="{8618C96F-FB47-4FDC-AD68-6A91142879B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70536848-9246-4666-B345-D9E23A93492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E021C26D-77F0-4820-891C-AD7593F671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27432C-E86D-4BAD-93D1-794A86E55FB1}" type="datetimeFigureOut">
              <a:rPr lang="pt-BR" smtClean="0"/>
              <a:t>04/05/2018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E73D7670-F07F-4F5A-827B-B6CA28B4E9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02D3682D-8B27-4AD2-BD55-6162B3CF28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61A3DA-4AA4-4017-B055-646093321CD1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3855660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>
            <a:extLst>
              <a:ext uri="{FF2B5EF4-FFF2-40B4-BE49-F238E27FC236}">
                <a16:creationId xmlns:a16="http://schemas.microsoft.com/office/drawing/2014/main" id="{83C2668E-2015-4C71-8567-B0AB4F6DF5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B1073A1C-0056-4182-877F-CE2D656A0A7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057139E3-4DB9-44A3-8AE0-DB981AA3849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27432C-E86D-4BAD-93D1-794A86E55FB1}" type="datetimeFigureOut">
              <a:rPr lang="pt-BR" smtClean="0"/>
              <a:t>04/05/2018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1E323486-C231-40CE-8D00-4B263319B5C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A56EF4D4-B36D-4956-98F6-A72A023A00A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161A3DA-4AA4-4017-B055-646093321CD1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0226613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16.wmf"/><Relationship Id="rId5" Type="http://schemas.openxmlformats.org/officeDocument/2006/relationships/oleObject" Target="../embeddings/oleObject11.bin"/><Relationship Id="rId4" Type="http://schemas.openxmlformats.org/officeDocument/2006/relationships/image" Target="../media/image15.wmf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wmf"/><Relationship Id="rId3" Type="http://schemas.openxmlformats.org/officeDocument/2006/relationships/oleObject" Target="../embeddings/oleObject12.bin"/><Relationship Id="rId7" Type="http://schemas.openxmlformats.org/officeDocument/2006/relationships/oleObject" Target="../embeddings/oleObject1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17.wmf"/><Relationship Id="rId5" Type="http://schemas.openxmlformats.org/officeDocument/2006/relationships/oleObject" Target="../embeddings/oleObject13.bin"/><Relationship Id="rId4" Type="http://schemas.openxmlformats.org/officeDocument/2006/relationships/image" Target="../media/image16.wmf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wmf"/><Relationship Id="rId3" Type="http://schemas.openxmlformats.org/officeDocument/2006/relationships/oleObject" Target="../embeddings/oleObject2.bin"/><Relationship Id="rId7" Type="http://schemas.openxmlformats.org/officeDocument/2006/relationships/oleObject" Target="../embeddings/oleObject16.bin"/><Relationship Id="rId12" Type="http://schemas.openxmlformats.org/officeDocument/2006/relationships/image" Target="../media/image22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6" Type="http://schemas.openxmlformats.org/officeDocument/2006/relationships/image" Target="../media/image19.wmf"/><Relationship Id="rId11" Type="http://schemas.openxmlformats.org/officeDocument/2006/relationships/oleObject" Target="../embeddings/oleObject18.bin"/><Relationship Id="rId5" Type="http://schemas.openxmlformats.org/officeDocument/2006/relationships/oleObject" Target="../embeddings/oleObject15.bin"/><Relationship Id="rId10" Type="http://schemas.openxmlformats.org/officeDocument/2006/relationships/image" Target="../media/image21.wmf"/><Relationship Id="rId4" Type="http://schemas.openxmlformats.org/officeDocument/2006/relationships/image" Target="../media/image4.wmf"/><Relationship Id="rId9" Type="http://schemas.openxmlformats.org/officeDocument/2006/relationships/oleObject" Target="../embeddings/oleObject17.bin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wmf"/><Relationship Id="rId3" Type="http://schemas.openxmlformats.org/officeDocument/2006/relationships/oleObject" Target="../embeddings/oleObject19.bin"/><Relationship Id="rId7" Type="http://schemas.openxmlformats.org/officeDocument/2006/relationships/oleObject" Target="../embeddings/oleObject21.bin"/><Relationship Id="rId12" Type="http://schemas.openxmlformats.org/officeDocument/2006/relationships/image" Target="../media/image28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.vml"/><Relationship Id="rId6" Type="http://schemas.openxmlformats.org/officeDocument/2006/relationships/image" Target="../media/image25.wmf"/><Relationship Id="rId11" Type="http://schemas.openxmlformats.org/officeDocument/2006/relationships/oleObject" Target="../embeddings/oleObject23.bin"/><Relationship Id="rId5" Type="http://schemas.openxmlformats.org/officeDocument/2006/relationships/oleObject" Target="../embeddings/oleObject20.bin"/><Relationship Id="rId10" Type="http://schemas.openxmlformats.org/officeDocument/2006/relationships/image" Target="../media/image27.wmf"/><Relationship Id="rId4" Type="http://schemas.openxmlformats.org/officeDocument/2006/relationships/image" Target="../media/image24.wmf"/><Relationship Id="rId9" Type="http://schemas.openxmlformats.org/officeDocument/2006/relationships/oleObject" Target="../embeddings/oleObject22.bin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wmf"/><Relationship Id="rId3" Type="http://schemas.openxmlformats.org/officeDocument/2006/relationships/oleObject" Target="../embeddings/oleObject24.bin"/><Relationship Id="rId7" Type="http://schemas.openxmlformats.org/officeDocument/2006/relationships/oleObject" Target="../embeddings/oleObject26.bin"/><Relationship Id="rId12" Type="http://schemas.openxmlformats.org/officeDocument/2006/relationships/image" Target="../media/image33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9.vml"/><Relationship Id="rId6" Type="http://schemas.openxmlformats.org/officeDocument/2006/relationships/image" Target="../media/image30.wmf"/><Relationship Id="rId11" Type="http://schemas.openxmlformats.org/officeDocument/2006/relationships/oleObject" Target="../embeddings/oleObject28.bin"/><Relationship Id="rId5" Type="http://schemas.openxmlformats.org/officeDocument/2006/relationships/oleObject" Target="../embeddings/oleObject25.bin"/><Relationship Id="rId10" Type="http://schemas.openxmlformats.org/officeDocument/2006/relationships/image" Target="../media/image32.wmf"/><Relationship Id="rId4" Type="http://schemas.openxmlformats.org/officeDocument/2006/relationships/image" Target="../media/image29.wmf"/><Relationship Id="rId9" Type="http://schemas.openxmlformats.org/officeDocument/2006/relationships/oleObject" Target="../embeddings/oleObject27.bin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wmf"/><Relationship Id="rId3" Type="http://schemas.openxmlformats.org/officeDocument/2006/relationships/oleObject" Target="../embeddings/oleObject29.bin"/><Relationship Id="rId7" Type="http://schemas.openxmlformats.org/officeDocument/2006/relationships/oleObject" Target="../embeddings/oleObject3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0.vml"/><Relationship Id="rId6" Type="http://schemas.openxmlformats.org/officeDocument/2006/relationships/image" Target="../media/image35.wmf"/><Relationship Id="rId5" Type="http://schemas.openxmlformats.org/officeDocument/2006/relationships/oleObject" Target="../embeddings/oleObject30.bin"/><Relationship Id="rId4" Type="http://schemas.openxmlformats.org/officeDocument/2006/relationships/image" Target="../media/image34.wmf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wmf"/><Relationship Id="rId3" Type="http://schemas.openxmlformats.org/officeDocument/2006/relationships/oleObject" Target="../embeddings/oleObject32.bin"/><Relationship Id="rId7" Type="http://schemas.openxmlformats.org/officeDocument/2006/relationships/oleObject" Target="../embeddings/oleObject34.bin"/><Relationship Id="rId12" Type="http://schemas.openxmlformats.org/officeDocument/2006/relationships/image" Target="../media/image41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1.vml"/><Relationship Id="rId6" Type="http://schemas.openxmlformats.org/officeDocument/2006/relationships/image" Target="../media/image38.wmf"/><Relationship Id="rId11" Type="http://schemas.openxmlformats.org/officeDocument/2006/relationships/oleObject" Target="../embeddings/oleObject36.bin"/><Relationship Id="rId5" Type="http://schemas.openxmlformats.org/officeDocument/2006/relationships/oleObject" Target="../embeddings/oleObject33.bin"/><Relationship Id="rId10" Type="http://schemas.openxmlformats.org/officeDocument/2006/relationships/image" Target="../media/image40.wmf"/><Relationship Id="rId4" Type="http://schemas.openxmlformats.org/officeDocument/2006/relationships/image" Target="../media/image37.wmf"/><Relationship Id="rId9" Type="http://schemas.openxmlformats.org/officeDocument/2006/relationships/oleObject" Target="../embeddings/oleObject35.bin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wmf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wmf"/><Relationship Id="rId3" Type="http://schemas.openxmlformats.org/officeDocument/2006/relationships/image" Target="../media/image45.png"/><Relationship Id="rId7" Type="http://schemas.openxmlformats.org/officeDocument/2006/relationships/oleObject" Target="../embeddings/oleObject3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2.vml"/><Relationship Id="rId6" Type="http://schemas.openxmlformats.org/officeDocument/2006/relationships/image" Target="../media/image42.wmf"/><Relationship Id="rId11" Type="http://schemas.openxmlformats.org/officeDocument/2006/relationships/image" Target="../media/image44.wmf"/><Relationship Id="rId5" Type="http://schemas.openxmlformats.org/officeDocument/2006/relationships/oleObject" Target="../embeddings/oleObject37.bin"/><Relationship Id="rId10" Type="http://schemas.openxmlformats.org/officeDocument/2006/relationships/oleObject" Target="../embeddings/oleObject39.bin"/><Relationship Id="rId4" Type="http://schemas.openxmlformats.org/officeDocument/2006/relationships/image" Target="../media/image46.png"/><Relationship Id="rId9" Type="http://schemas.openxmlformats.org/officeDocument/2006/relationships/image" Target="../media/image4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5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3.bin"/><Relationship Id="rId5" Type="http://schemas.openxmlformats.org/officeDocument/2006/relationships/image" Target="../media/image4.wmf"/><Relationship Id="rId4" Type="http://schemas.openxmlformats.org/officeDocument/2006/relationships/oleObject" Target="../embeddings/oleObject2.bin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9.wmf"/><Relationship Id="rId5" Type="http://schemas.openxmlformats.org/officeDocument/2006/relationships/oleObject" Target="../embeddings/oleObject5.bin"/><Relationship Id="rId4" Type="http://schemas.openxmlformats.org/officeDocument/2006/relationships/image" Target="../media/image8.wmf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wmf"/><Relationship Id="rId3" Type="http://schemas.openxmlformats.org/officeDocument/2006/relationships/oleObject" Target="../embeddings/oleObject6.bin"/><Relationship Id="rId7" Type="http://schemas.openxmlformats.org/officeDocument/2006/relationships/oleObject" Target="../embeddings/oleObject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11.wmf"/><Relationship Id="rId5" Type="http://schemas.openxmlformats.org/officeDocument/2006/relationships/oleObject" Target="../embeddings/oleObject7.bin"/><Relationship Id="rId10" Type="http://schemas.openxmlformats.org/officeDocument/2006/relationships/image" Target="../media/image13.wmf"/><Relationship Id="rId4" Type="http://schemas.openxmlformats.org/officeDocument/2006/relationships/image" Target="../media/image10.wmf"/><Relationship Id="rId9" Type="http://schemas.openxmlformats.org/officeDocument/2006/relationships/oleObject" Target="../embeddings/oleObject9.bin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22F26E6-0551-4F7A-981F-052711EDC16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pt-BR" dirty="0"/>
              <a:t>IDENTIFICABILIDADE ESTRUTURAL</a:t>
            </a:r>
          </a:p>
        </p:txBody>
      </p:sp>
    </p:spTree>
    <p:extLst>
      <p:ext uri="{BB962C8B-B14F-4D97-AF65-F5344CB8AC3E}">
        <p14:creationId xmlns:p14="http://schemas.microsoft.com/office/powerpoint/2010/main" val="88862438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6B7493D-32CB-4E9C-AFE5-29FD162E66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325563"/>
          </a:xfrm>
        </p:spPr>
        <p:txBody>
          <a:bodyPr/>
          <a:lstStyle/>
          <a:p>
            <a:r>
              <a:rPr lang="pt-BR" b="1" dirty="0"/>
              <a:t>Exemplo 2</a:t>
            </a:r>
            <a:endParaRPr lang="pt-BR" dirty="0"/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A0C4DADD-66B1-4DB2-A13B-DAEC0C97B3F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232460"/>
            <a:ext cx="10515600" cy="5625540"/>
          </a:xfrm>
        </p:spPr>
        <p:txBody>
          <a:bodyPr>
            <a:normAutofit/>
          </a:bodyPr>
          <a:lstStyle/>
          <a:p>
            <a:r>
              <a:rPr lang="pt-BR" sz="2400" dirty="0">
                <a:ea typeface="Calibri" panose="020F0502020204030204" pitchFamily="34" charset="0"/>
                <a:cs typeface="Times New Roman" panose="02020603050405020304" pitchFamily="18" charset="0"/>
              </a:rPr>
              <a:t>As equações que descrevem o modelo compartimental são então:</a:t>
            </a:r>
          </a:p>
          <a:p>
            <a:endParaRPr lang="pt-BR" sz="2400" dirty="0">
              <a:cs typeface="Times New Roman" panose="02020603050405020304" pitchFamily="18" charset="0"/>
            </a:endParaRPr>
          </a:p>
          <a:p>
            <a:endParaRPr lang="pt-BR" sz="2400" dirty="0">
              <a:cs typeface="Times New Roman" panose="02020603050405020304" pitchFamily="18" charset="0"/>
            </a:endParaRPr>
          </a:p>
          <a:p>
            <a:endParaRPr lang="pt-BR" sz="2400" dirty="0">
              <a:cs typeface="Times New Roman" panose="02020603050405020304" pitchFamily="18" charset="0"/>
            </a:endParaRPr>
          </a:p>
          <a:p>
            <a:endParaRPr lang="pt-BR" sz="2400" dirty="0">
              <a:cs typeface="Times New Roman" panose="02020603050405020304" pitchFamily="18" charset="0"/>
            </a:endParaRPr>
          </a:p>
          <a:p>
            <a:endParaRPr lang="pt-BR" sz="2400" dirty="0">
              <a:cs typeface="Times New Roman" panose="02020603050405020304" pitchFamily="18" charset="0"/>
            </a:endParaRPr>
          </a:p>
          <a:p>
            <a:r>
              <a:rPr lang="pt-BR" sz="2400" dirty="0"/>
              <a:t>Com auxílio da transformada de Laplace; a relação de entrada-saída do sistema pode ser descrita pela função de transferência:</a:t>
            </a:r>
          </a:p>
          <a:p>
            <a:endParaRPr lang="pt-BR" sz="2400" dirty="0"/>
          </a:p>
          <a:p>
            <a:endParaRPr lang="pt-BR" sz="2400" dirty="0"/>
          </a:p>
          <a:p>
            <a:endParaRPr lang="pt-BR" sz="2400" dirty="0"/>
          </a:p>
          <a:p>
            <a:endParaRPr lang="pt-BR" sz="2400" dirty="0"/>
          </a:p>
          <a:p>
            <a:endParaRPr lang="pt-BR" sz="2400" dirty="0"/>
          </a:p>
          <a:p>
            <a:endParaRPr lang="pt-BR" sz="2400" dirty="0"/>
          </a:p>
          <a:p>
            <a:endParaRPr lang="pt-BR" sz="2400" dirty="0"/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3C3BB27A-06AB-4E6C-A23F-65548639F811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t-BR"/>
          </a:p>
        </p:txBody>
      </p:sp>
      <p:graphicFrame>
        <p:nvGraphicFramePr>
          <p:cNvPr id="6" name="Objeto 5">
            <a:extLst>
              <a:ext uri="{FF2B5EF4-FFF2-40B4-BE49-F238E27FC236}">
                <a16:creationId xmlns:a16="http://schemas.microsoft.com/office/drawing/2014/main" id="{EBAD9836-DE22-4B7C-BC67-F81DB30DA2C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81298735"/>
              </p:ext>
            </p:extLst>
          </p:nvPr>
        </p:nvGraphicFramePr>
        <p:xfrm>
          <a:off x="3922641" y="1801838"/>
          <a:ext cx="3233531" cy="188326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17" name="Equation" r:id="rId3" imgW="1727200" imgH="1041400" progId="Equation.DSMT4">
                  <p:embed/>
                </p:oleObj>
              </mc:Choice>
              <mc:Fallback>
                <p:oleObj name="Equation" r:id="rId3" imgW="1727200" imgH="1041400" progId="Equation.DSMT4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22641" y="1801838"/>
                        <a:ext cx="3233531" cy="188326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Rectangle 4">
            <a:extLst>
              <a:ext uri="{FF2B5EF4-FFF2-40B4-BE49-F238E27FC236}">
                <a16:creationId xmlns:a16="http://schemas.microsoft.com/office/drawing/2014/main" id="{FC3E8E9E-86C6-475E-A3C6-4A6ADBF177E7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t-BR"/>
          </a:p>
        </p:txBody>
      </p:sp>
      <p:graphicFrame>
        <p:nvGraphicFramePr>
          <p:cNvPr id="8" name="Objeto 7">
            <a:extLst>
              <a:ext uri="{FF2B5EF4-FFF2-40B4-BE49-F238E27FC236}">
                <a16:creationId xmlns:a16="http://schemas.microsoft.com/office/drawing/2014/main" id="{D48478CF-0033-4A2E-9F24-542C92DC7D1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94941368"/>
              </p:ext>
            </p:extLst>
          </p:nvPr>
        </p:nvGraphicFramePr>
        <p:xfrm>
          <a:off x="1906032" y="5119120"/>
          <a:ext cx="7701794" cy="101283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18" name="Equation" r:id="rId5" imgW="3505200" imgH="431800" progId="Equation.DSMT4">
                  <p:embed/>
                </p:oleObj>
              </mc:Choice>
              <mc:Fallback>
                <p:oleObj name="Equation" r:id="rId5" imgW="3505200" imgH="431800" progId="Equation.DSMT4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06032" y="5119120"/>
                        <a:ext cx="7701794" cy="1012839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28087832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6B7493D-32CB-4E9C-AFE5-29FD162E66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325563"/>
          </a:xfrm>
        </p:spPr>
        <p:txBody>
          <a:bodyPr/>
          <a:lstStyle/>
          <a:p>
            <a:r>
              <a:rPr lang="pt-BR" b="1" dirty="0"/>
              <a:t>Exemplo 2</a:t>
            </a:r>
            <a:endParaRPr lang="pt-BR" dirty="0"/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A0C4DADD-66B1-4DB2-A13B-DAEC0C97B3F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657726"/>
            <a:ext cx="10515600" cy="6392431"/>
          </a:xfrm>
        </p:spPr>
        <p:txBody>
          <a:bodyPr>
            <a:normAutofit lnSpcReduction="10000"/>
          </a:bodyPr>
          <a:lstStyle/>
          <a:p>
            <a:endParaRPr lang="pt-BR" sz="2400" dirty="0">
              <a:cs typeface="Times New Roman" panose="02020603050405020304" pitchFamily="18" charset="0"/>
            </a:endParaRPr>
          </a:p>
          <a:p>
            <a:r>
              <a:rPr lang="pt-BR" sz="2400" dirty="0"/>
              <a:t>Função de transferência (relação de entrada-saída):</a:t>
            </a:r>
          </a:p>
          <a:p>
            <a:endParaRPr lang="pt-BR" sz="2400" dirty="0"/>
          </a:p>
          <a:p>
            <a:endParaRPr lang="pt-BR" sz="2400" dirty="0"/>
          </a:p>
          <a:p>
            <a:endParaRPr lang="pt-BR" sz="2400" dirty="0"/>
          </a:p>
          <a:p>
            <a:r>
              <a:rPr lang="pt-BR" sz="2400" dirty="0"/>
              <a:t>Assim, achamos que qualquer combinação de parâmetros</a:t>
            </a:r>
          </a:p>
          <a:p>
            <a:endParaRPr lang="pt-BR" sz="2400" dirty="0"/>
          </a:p>
          <a:p>
            <a:endParaRPr lang="pt-BR" sz="2400" dirty="0"/>
          </a:p>
          <a:p>
            <a:endParaRPr lang="pt-BR" sz="2400" dirty="0"/>
          </a:p>
          <a:p>
            <a:endParaRPr lang="pt-BR" sz="2400" dirty="0"/>
          </a:p>
          <a:p>
            <a:endParaRPr lang="pt-BR" sz="2400" dirty="0"/>
          </a:p>
          <a:p>
            <a:pPr algn="just"/>
            <a:endParaRPr lang="pt-BR" sz="2000" dirty="0"/>
          </a:p>
          <a:p>
            <a:pPr algn="just"/>
            <a:r>
              <a:rPr lang="pt-BR" sz="2000" dirty="0"/>
              <a:t>dará a mesma relação de entrada-saída. </a:t>
            </a:r>
          </a:p>
          <a:p>
            <a:pPr algn="just"/>
            <a:r>
              <a:rPr lang="pt-BR" sz="2000" dirty="0"/>
              <a:t>Encontramos imediatamente que os coeficientes de taxa não podem ser determinados unicamente a partir de medidas de entrada-saída. </a:t>
            </a:r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3C3BB27A-06AB-4E6C-A23F-65548639F811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t-BR"/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FC3E8E9E-86C6-475E-A3C6-4A6ADBF177E7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t-BR"/>
          </a:p>
        </p:txBody>
      </p:sp>
      <p:graphicFrame>
        <p:nvGraphicFramePr>
          <p:cNvPr id="8" name="Objeto 7">
            <a:extLst>
              <a:ext uri="{FF2B5EF4-FFF2-40B4-BE49-F238E27FC236}">
                <a16:creationId xmlns:a16="http://schemas.microsoft.com/office/drawing/2014/main" id="{D48478CF-0033-4A2E-9F24-542C92DC7D1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49683897"/>
              </p:ext>
            </p:extLst>
          </p:nvPr>
        </p:nvGraphicFramePr>
        <p:xfrm>
          <a:off x="2808890" y="1586594"/>
          <a:ext cx="6574219" cy="86455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59" name="Equation" r:id="rId3" imgW="3505200" imgH="431800" progId="Equation.DSMT4">
                  <p:embed/>
                </p:oleObj>
              </mc:Choice>
              <mc:Fallback>
                <p:oleObj name="Equation" r:id="rId3" imgW="3505200" imgH="431800" progId="Equation.DSMT4">
                  <p:embed/>
                  <p:pic>
                    <p:nvPicPr>
                      <p:cNvPr id="8" name="Objeto 7">
                        <a:extLst>
                          <a:ext uri="{FF2B5EF4-FFF2-40B4-BE49-F238E27FC236}">
                            <a16:creationId xmlns:a16="http://schemas.microsoft.com/office/drawing/2014/main" id="{D48478CF-0033-4A2E-9F24-542C92DC7D12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08890" y="1586594"/>
                        <a:ext cx="6574219" cy="86455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to 3">
            <a:extLst>
              <a:ext uri="{FF2B5EF4-FFF2-40B4-BE49-F238E27FC236}">
                <a16:creationId xmlns:a16="http://schemas.microsoft.com/office/drawing/2014/main" id="{DA0AD129-219C-4D78-9980-62DD719C936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02110694"/>
              </p:ext>
            </p:extLst>
          </p:nvPr>
        </p:nvGraphicFramePr>
        <p:xfrm>
          <a:off x="2063836" y="3771058"/>
          <a:ext cx="3368675" cy="127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60" name="Equation" r:id="rId5" imgW="2197080" imgH="685800" progId="Equation.DSMT4">
                  <p:embed/>
                </p:oleObj>
              </mc:Choice>
              <mc:Fallback>
                <p:oleObj name="Equation" r:id="rId5" imgW="2197080" imgH="685800" progId="Equation.DSMT4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63836" y="3771058"/>
                        <a:ext cx="3368675" cy="127158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Rectangle 4">
            <a:extLst>
              <a:ext uri="{FF2B5EF4-FFF2-40B4-BE49-F238E27FC236}">
                <a16:creationId xmlns:a16="http://schemas.microsoft.com/office/drawing/2014/main" id="{3F109C1A-18C3-4CFA-B4E1-1F2E64380AE8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t-BR" altLang="pt-BR" sz="12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                                        </a:t>
            </a:r>
            <a:endParaRPr kumimoji="0" lang="pt-BR" altLang="pt-B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graphicFrame>
        <p:nvGraphicFramePr>
          <p:cNvPr id="9" name="Objeto 8">
            <a:extLst>
              <a:ext uri="{FF2B5EF4-FFF2-40B4-BE49-F238E27FC236}">
                <a16:creationId xmlns:a16="http://schemas.microsoft.com/office/drawing/2014/main" id="{033674AC-E17A-4AEC-ABAF-464C0C96B71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31689012"/>
              </p:ext>
            </p:extLst>
          </p:nvPr>
        </p:nvGraphicFramePr>
        <p:xfrm>
          <a:off x="6407064" y="3429000"/>
          <a:ext cx="3721100" cy="2238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61" name="Equation" r:id="rId7" imgW="1562040" imgH="939600" progId="Equation.DSMT4">
                  <p:embed/>
                </p:oleObj>
              </mc:Choice>
              <mc:Fallback>
                <p:oleObj name="Equation" r:id="rId7" imgW="1562040" imgH="939600" progId="Equation.DSMT4">
                  <p:embed/>
                  <p:pic>
                    <p:nvPicPr>
                      <p:cNvPr id="9" name="Objeto 8">
                        <a:extLst>
                          <a:ext uri="{FF2B5EF4-FFF2-40B4-BE49-F238E27FC236}">
                            <a16:creationId xmlns:a16="http://schemas.microsoft.com/office/drawing/2014/main" id="{E05BA194-9B8E-4AA9-80AD-9B6C561F5B0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6407064" y="3429000"/>
                        <a:ext cx="3721100" cy="2238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23844828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8819072D-5A2B-4603-B3A3-CA58F662A6C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535418"/>
          </a:xfrm>
        </p:spPr>
        <p:txBody>
          <a:bodyPr>
            <a:normAutofit/>
          </a:bodyPr>
          <a:lstStyle/>
          <a:p>
            <a:pPr algn="just"/>
            <a:endParaRPr lang="pt-BR" dirty="0"/>
          </a:p>
          <a:p>
            <a:pPr algn="just"/>
            <a:r>
              <a:rPr lang="pt-BR" dirty="0"/>
              <a:t>No artigo, coloca-se o problema se, para uma dada estrutura, é possível encontrar um único mínimo.</a:t>
            </a:r>
          </a:p>
          <a:p>
            <a:pPr marL="0" indent="0" algn="just">
              <a:buNone/>
            </a:pPr>
            <a:endParaRPr lang="pt-BR" dirty="0"/>
          </a:p>
          <a:p>
            <a:pPr algn="just"/>
            <a:r>
              <a:rPr lang="pt-BR" dirty="0"/>
              <a:t> A possibilidade de encontrar uma solução única para o problema de identificação depende não apenas da estrutura do sistema, mas também da entrada. </a:t>
            </a:r>
          </a:p>
          <a:p>
            <a:pPr lvl="1" algn="just"/>
            <a:r>
              <a:rPr lang="pt-BR" dirty="0"/>
              <a:t>Para sistemas lineares podemos escolher uma função delta (impulso). </a:t>
            </a:r>
          </a:p>
          <a:p>
            <a:pPr algn="just"/>
            <a:endParaRPr lang="pt-BR" dirty="0"/>
          </a:p>
          <a:p>
            <a:pPr algn="just"/>
            <a:endParaRPr lang="pt-BR" dirty="0"/>
          </a:p>
        </p:txBody>
      </p:sp>
      <p:sp>
        <p:nvSpPr>
          <p:cNvPr id="4" name="Título 1">
            <a:extLst>
              <a:ext uri="{FF2B5EF4-FFF2-40B4-BE49-F238E27FC236}">
                <a16:creationId xmlns:a16="http://schemas.microsoft.com/office/drawing/2014/main" id="{DAF69E1A-7029-4AAD-AF8A-47129EBBA0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96957"/>
            <a:ext cx="10515600" cy="1325563"/>
          </a:xfrm>
        </p:spPr>
        <p:txBody>
          <a:bodyPr/>
          <a:lstStyle/>
          <a:p>
            <a:r>
              <a:rPr lang="pt-BR" b="1" dirty="0"/>
              <a:t>Definições</a:t>
            </a:r>
          </a:p>
        </p:txBody>
      </p:sp>
    </p:spTree>
    <p:extLst>
      <p:ext uri="{BB962C8B-B14F-4D97-AF65-F5344CB8AC3E}">
        <p14:creationId xmlns:p14="http://schemas.microsoft.com/office/powerpoint/2010/main" val="268867442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1E01BEF-DCFA-4AAE-BAAC-4AD779E59A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/>
              <a:t>Sistema Massa-Mola</a:t>
            </a:r>
          </a:p>
        </p:txBody>
      </p:sp>
      <p:graphicFrame>
        <p:nvGraphicFramePr>
          <p:cNvPr id="4" name="Espaço Reservado para Conteúdo 3">
            <a:extLst>
              <a:ext uri="{FF2B5EF4-FFF2-40B4-BE49-F238E27FC236}">
                <a16:creationId xmlns:a16="http://schemas.microsoft.com/office/drawing/2014/main" id="{3680317E-E791-4382-82BE-4F4D928744E2}"/>
              </a:ext>
            </a:extLst>
          </p:cNvPr>
          <p:cNvGraphicFramePr>
            <a:graphicFrameLocks noGrp="1" noChangeAspect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3717518"/>
              </p:ext>
            </p:extLst>
          </p:nvPr>
        </p:nvGraphicFramePr>
        <p:xfrm>
          <a:off x="2850874" y="1690688"/>
          <a:ext cx="2362200" cy="146231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48" name="Equation" r:id="rId3" imgW="1066680" imgH="660240" progId="Equation.DSMT4">
                  <p:embed/>
                </p:oleObj>
              </mc:Choice>
              <mc:Fallback>
                <p:oleObj name="Equation" r:id="rId3" imgW="1066680" imgH="660240" progId="Equation.DSMT4">
                  <p:embed/>
                  <p:pic>
                    <p:nvPicPr>
                      <p:cNvPr id="8" name="Objeto 7">
                        <a:extLst>
                          <a:ext uri="{FF2B5EF4-FFF2-40B4-BE49-F238E27FC236}">
                            <a16:creationId xmlns:a16="http://schemas.microsoft.com/office/drawing/2014/main" id="{F02F7FD8-7354-48EA-AC87-BC022637EADB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50874" y="1690688"/>
                        <a:ext cx="2362200" cy="1462314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CaixaDeTexto 4">
            <a:extLst>
              <a:ext uri="{FF2B5EF4-FFF2-40B4-BE49-F238E27FC236}">
                <a16:creationId xmlns:a16="http://schemas.microsoft.com/office/drawing/2014/main" id="{C972373D-D3DC-44B8-84EC-5039BEE7E0D5}"/>
              </a:ext>
            </a:extLst>
          </p:cNvPr>
          <p:cNvSpPr txBox="1"/>
          <p:nvPr/>
        </p:nvSpPr>
        <p:spPr>
          <a:xfrm>
            <a:off x="1326874" y="2195415"/>
            <a:ext cx="152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400" dirty="0"/>
              <a:t>Modelo</a:t>
            </a:r>
          </a:p>
        </p:txBody>
      </p:sp>
      <p:graphicFrame>
        <p:nvGraphicFramePr>
          <p:cNvPr id="6" name="Objeto 5">
            <a:extLst>
              <a:ext uri="{FF2B5EF4-FFF2-40B4-BE49-F238E27FC236}">
                <a16:creationId xmlns:a16="http://schemas.microsoft.com/office/drawing/2014/main" id="{57EAF60A-8241-4203-BDA6-77F5C0FE209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05816112"/>
              </p:ext>
            </p:extLst>
          </p:nvPr>
        </p:nvGraphicFramePr>
        <p:xfrm>
          <a:off x="7225748" y="1690688"/>
          <a:ext cx="2797037" cy="15918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49" name="Equation" r:id="rId5" imgW="1562040" imgH="888840" progId="Equation.DSMT4">
                  <p:embed/>
                </p:oleObj>
              </mc:Choice>
              <mc:Fallback>
                <p:oleObj name="Equation" r:id="rId5" imgW="1562040" imgH="88884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7225748" y="1690688"/>
                        <a:ext cx="2797037" cy="159181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8" name="Conector de Seta Reta 7">
            <a:extLst>
              <a:ext uri="{FF2B5EF4-FFF2-40B4-BE49-F238E27FC236}">
                <a16:creationId xmlns:a16="http://schemas.microsoft.com/office/drawing/2014/main" id="{EBF0B40F-F99B-4C5D-A125-37453EAA45CC}"/>
              </a:ext>
            </a:extLst>
          </p:cNvPr>
          <p:cNvCxnSpPr/>
          <p:nvPr/>
        </p:nvCxnSpPr>
        <p:spPr>
          <a:xfrm>
            <a:off x="5685183" y="2421845"/>
            <a:ext cx="1179443" cy="0"/>
          </a:xfrm>
          <a:prstGeom prst="straightConnector1">
            <a:avLst/>
          </a:prstGeom>
          <a:ln w="3175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CaixaDeTexto 8">
            <a:extLst>
              <a:ext uri="{FF2B5EF4-FFF2-40B4-BE49-F238E27FC236}">
                <a16:creationId xmlns:a16="http://schemas.microsoft.com/office/drawing/2014/main" id="{26743B12-106D-469D-A382-7A5165621219}"/>
              </a:ext>
            </a:extLst>
          </p:cNvPr>
          <p:cNvSpPr txBox="1"/>
          <p:nvPr/>
        </p:nvSpPr>
        <p:spPr>
          <a:xfrm>
            <a:off x="1326874" y="3816836"/>
            <a:ext cx="494629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2400" dirty="0"/>
              <a:t>A Função de Transferência é dada por:</a:t>
            </a:r>
          </a:p>
        </p:txBody>
      </p:sp>
      <p:graphicFrame>
        <p:nvGraphicFramePr>
          <p:cNvPr id="10" name="Objeto 9">
            <a:extLst>
              <a:ext uri="{FF2B5EF4-FFF2-40B4-BE49-F238E27FC236}">
                <a16:creationId xmlns:a16="http://schemas.microsoft.com/office/drawing/2014/main" id="{6B01C308-DB58-464A-BA9C-DA2B10E6FFF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44011767"/>
              </p:ext>
            </p:extLst>
          </p:nvPr>
        </p:nvGraphicFramePr>
        <p:xfrm>
          <a:off x="4225860" y="4465080"/>
          <a:ext cx="1870140" cy="791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50" name="Equation" r:id="rId7" imgW="990360" imgH="419040" progId="Equation.DSMT4">
                  <p:embed/>
                </p:oleObj>
              </mc:Choice>
              <mc:Fallback>
                <p:oleObj name="Equation" r:id="rId7" imgW="990360" imgH="41904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4225860" y="4465080"/>
                        <a:ext cx="1870140" cy="7912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to 10">
            <a:extLst>
              <a:ext uri="{FF2B5EF4-FFF2-40B4-BE49-F238E27FC236}">
                <a16:creationId xmlns:a16="http://schemas.microsoft.com/office/drawing/2014/main" id="{0FF3AD15-FAB5-421B-BDD6-A580A987310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07179472"/>
              </p:ext>
            </p:extLst>
          </p:nvPr>
        </p:nvGraphicFramePr>
        <p:xfrm>
          <a:off x="7521795" y="4316967"/>
          <a:ext cx="3479800" cy="10874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51" name="Equation" r:id="rId9" imgW="1460160" imgH="457200" progId="Equation.DSMT4">
                  <p:embed/>
                </p:oleObj>
              </mc:Choice>
              <mc:Fallback>
                <p:oleObj name="Equation" r:id="rId9" imgW="1460160" imgH="457200" progId="Equation.DSMT4">
                  <p:embed/>
                  <p:pic>
                    <p:nvPicPr>
                      <p:cNvPr id="9" name="Objeto 8">
                        <a:extLst>
                          <a:ext uri="{FF2B5EF4-FFF2-40B4-BE49-F238E27FC236}">
                            <a16:creationId xmlns:a16="http://schemas.microsoft.com/office/drawing/2014/main" id="{E05BA194-9B8E-4AA9-80AD-9B6C561F5B0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7521795" y="4316967"/>
                        <a:ext cx="3479800" cy="10874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CaixaDeTexto 11">
            <a:extLst>
              <a:ext uri="{FF2B5EF4-FFF2-40B4-BE49-F238E27FC236}">
                <a16:creationId xmlns:a16="http://schemas.microsoft.com/office/drawing/2014/main" id="{02C4864C-7193-490B-94D9-A3D0AA1B3E98}"/>
              </a:ext>
            </a:extLst>
          </p:cNvPr>
          <p:cNvSpPr txBox="1"/>
          <p:nvPr/>
        </p:nvSpPr>
        <p:spPr>
          <a:xfrm>
            <a:off x="1523794" y="5985533"/>
            <a:ext cx="811927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2400" dirty="0"/>
              <a:t>Será possível identificar um sistema com entrada zero               ? </a:t>
            </a:r>
          </a:p>
        </p:txBody>
      </p:sp>
      <p:graphicFrame>
        <p:nvGraphicFramePr>
          <p:cNvPr id="13" name="Objeto 12">
            <a:extLst>
              <a:ext uri="{FF2B5EF4-FFF2-40B4-BE49-F238E27FC236}">
                <a16:creationId xmlns:a16="http://schemas.microsoft.com/office/drawing/2014/main" id="{B51684FA-27B4-46D3-8A0A-A39CE849B2E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67724554"/>
              </p:ext>
            </p:extLst>
          </p:nvPr>
        </p:nvGraphicFramePr>
        <p:xfrm>
          <a:off x="8342129" y="6054310"/>
          <a:ext cx="810273" cy="32410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52" name="Equation" r:id="rId11" imgW="507960" imgH="203040" progId="Equation.DSMT4">
                  <p:embed/>
                </p:oleObj>
              </mc:Choice>
              <mc:Fallback>
                <p:oleObj name="Equation" r:id="rId11" imgW="507960" imgH="20304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8342129" y="6054310"/>
                        <a:ext cx="810273" cy="32410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25349351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B8736A4-A1DA-4075-84CC-6A54C73170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/>
              <a:t>Modelo Compartimental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C1F2ADD2-EB74-4E2B-BA5E-2E9B8707783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4"/>
            <a:ext cx="10515600" cy="5032375"/>
          </a:xfrm>
        </p:spPr>
        <p:txBody>
          <a:bodyPr/>
          <a:lstStyle/>
          <a:p>
            <a:r>
              <a:rPr lang="pt-BR" dirty="0"/>
              <a:t>Considere um modelo compartimental de acordo com a Fig.  com três compartimentos em cascata.</a:t>
            </a:r>
          </a:p>
          <a:p>
            <a:endParaRPr lang="pt-BR" dirty="0"/>
          </a:p>
          <a:p>
            <a:endParaRPr lang="pt-BR" dirty="0"/>
          </a:p>
          <a:p>
            <a:endParaRPr lang="pt-BR" dirty="0"/>
          </a:p>
          <a:p>
            <a:endParaRPr lang="pt-BR" dirty="0"/>
          </a:p>
          <a:p>
            <a:r>
              <a:rPr lang="pt-BR" dirty="0"/>
              <a:t>Suponha que um marcador seja injetado no terceiro compartimento e que o sistema seja analisado tomando amostras do primeiro compartimento. As equações que governam o sistema tornam-se então</a:t>
            </a:r>
          </a:p>
          <a:p>
            <a:endParaRPr lang="pt-BR" dirty="0"/>
          </a:p>
          <a:p>
            <a:endParaRPr lang="pt-BR" dirty="0"/>
          </a:p>
          <a:p>
            <a:endParaRPr lang="pt-BR" dirty="0"/>
          </a:p>
          <a:p>
            <a:endParaRPr lang="pt-BR" dirty="0"/>
          </a:p>
          <a:p>
            <a:endParaRPr lang="pt-BR" dirty="0"/>
          </a:p>
        </p:txBody>
      </p:sp>
      <p:pic>
        <p:nvPicPr>
          <p:cNvPr id="5" name="Imagem 4">
            <a:extLst>
              <a:ext uri="{FF2B5EF4-FFF2-40B4-BE49-F238E27FC236}">
                <a16:creationId xmlns:a16="http://schemas.microsoft.com/office/drawing/2014/main" id="{6D878D56-27E8-4006-9103-5003F9491D4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90812" y="3055269"/>
            <a:ext cx="7606447" cy="13723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96173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B8736A4-A1DA-4075-84CC-6A54C73170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7383" y="14102"/>
            <a:ext cx="10515600" cy="1325563"/>
          </a:xfrm>
        </p:spPr>
        <p:txBody>
          <a:bodyPr/>
          <a:lstStyle/>
          <a:p>
            <a:r>
              <a:rPr lang="pt-BR" dirty="0"/>
              <a:t>Modelo Compartimental</a:t>
            </a:r>
          </a:p>
        </p:txBody>
      </p:sp>
      <p:graphicFrame>
        <p:nvGraphicFramePr>
          <p:cNvPr id="4" name="Objeto 3">
            <a:extLst>
              <a:ext uri="{FF2B5EF4-FFF2-40B4-BE49-F238E27FC236}">
                <a16:creationId xmlns:a16="http://schemas.microsoft.com/office/drawing/2014/main" id="{415554CF-EA66-42C9-A1A4-8C67CF7066C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90903311"/>
              </p:ext>
            </p:extLst>
          </p:nvPr>
        </p:nvGraphicFramePr>
        <p:xfrm>
          <a:off x="1380622" y="1109361"/>
          <a:ext cx="3448052" cy="262496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80" name="Equation" r:id="rId3" imgW="1968480" imgH="1498320" progId="Equation.DSMT4">
                  <p:embed/>
                </p:oleObj>
              </mc:Choice>
              <mc:Fallback>
                <p:oleObj name="Equation" r:id="rId3" imgW="1968480" imgH="149832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380622" y="1109361"/>
                        <a:ext cx="3448052" cy="262496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6" name="Conector de Seta Reta 5">
            <a:extLst>
              <a:ext uri="{FF2B5EF4-FFF2-40B4-BE49-F238E27FC236}">
                <a16:creationId xmlns:a16="http://schemas.microsoft.com/office/drawing/2014/main" id="{25841C7A-0ED2-452C-BA7E-0103EC9EEDA1}"/>
              </a:ext>
            </a:extLst>
          </p:cNvPr>
          <p:cNvCxnSpPr/>
          <p:nvPr/>
        </p:nvCxnSpPr>
        <p:spPr>
          <a:xfrm>
            <a:off x="5701225" y="1815257"/>
            <a:ext cx="1179443" cy="0"/>
          </a:xfrm>
          <a:prstGeom prst="straightConnector1">
            <a:avLst/>
          </a:prstGeom>
          <a:ln w="3175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aphicFrame>
        <p:nvGraphicFramePr>
          <p:cNvPr id="7" name="Objeto 6">
            <a:extLst>
              <a:ext uri="{FF2B5EF4-FFF2-40B4-BE49-F238E27FC236}">
                <a16:creationId xmlns:a16="http://schemas.microsoft.com/office/drawing/2014/main" id="{DB82D1DE-E6F8-47B4-B9A0-798E11653AA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39271655"/>
              </p:ext>
            </p:extLst>
          </p:nvPr>
        </p:nvGraphicFramePr>
        <p:xfrm>
          <a:off x="7183605" y="1269837"/>
          <a:ext cx="4229100" cy="1681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81" name="Equation" r:id="rId5" imgW="2361960" imgH="939600" progId="Equation.DSMT4">
                  <p:embed/>
                </p:oleObj>
              </mc:Choice>
              <mc:Fallback>
                <p:oleObj name="Equation" r:id="rId5" imgW="2361960" imgH="939600" progId="Equation.DSMT4">
                  <p:embed/>
                  <p:pic>
                    <p:nvPicPr>
                      <p:cNvPr id="6" name="Objeto 5">
                        <a:extLst>
                          <a:ext uri="{FF2B5EF4-FFF2-40B4-BE49-F238E27FC236}">
                            <a16:creationId xmlns:a16="http://schemas.microsoft.com/office/drawing/2014/main" id="{57EAF60A-8241-4203-BDA6-77F5C0FE209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7183605" y="1269837"/>
                        <a:ext cx="4229100" cy="16811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Rectangle 9">
            <a:extLst>
              <a:ext uri="{FF2B5EF4-FFF2-40B4-BE49-F238E27FC236}">
                <a16:creationId xmlns:a16="http://schemas.microsoft.com/office/drawing/2014/main" id="{00ED6328-6972-491B-ADDE-4C69FF5862FB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t-BR"/>
          </a:p>
        </p:txBody>
      </p:sp>
      <p:sp>
        <p:nvSpPr>
          <p:cNvPr id="15" name="Rectangle 11">
            <a:extLst>
              <a:ext uri="{FF2B5EF4-FFF2-40B4-BE49-F238E27FC236}">
                <a16:creationId xmlns:a16="http://schemas.microsoft.com/office/drawing/2014/main" id="{7F3CA79C-D4B6-4ADD-A3CA-9658C0E4898F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t-BR"/>
          </a:p>
        </p:txBody>
      </p:sp>
      <p:graphicFrame>
        <p:nvGraphicFramePr>
          <p:cNvPr id="19" name="Objeto 18">
            <a:extLst>
              <a:ext uri="{FF2B5EF4-FFF2-40B4-BE49-F238E27FC236}">
                <a16:creationId xmlns:a16="http://schemas.microsoft.com/office/drawing/2014/main" id="{7864600A-362B-4815-9022-AAAF477FE61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05891446"/>
              </p:ext>
            </p:extLst>
          </p:nvPr>
        </p:nvGraphicFramePr>
        <p:xfrm>
          <a:off x="7647657" y="4477567"/>
          <a:ext cx="3813175" cy="2235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82" name="Equation" r:id="rId7" imgW="1600200" imgH="939600" progId="Equation.DSMT4">
                  <p:embed/>
                </p:oleObj>
              </mc:Choice>
              <mc:Fallback>
                <p:oleObj name="Equation" r:id="rId7" imgW="1600200" imgH="939600" progId="Equation.DSMT4">
                  <p:embed/>
                  <p:pic>
                    <p:nvPicPr>
                      <p:cNvPr id="11" name="Objeto 10">
                        <a:extLst>
                          <a:ext uri="{FF2B5EF4-FFF2-40B4-BE49-F238E27FC236}">
                            <a16:creationId xmlns:a16="http://schemas.microsoft.com/office/drawing/2014/main" id="{0FF3AD15-FAB5-421B-BDD6-A580A987310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7647657" y="4477567"/>
                        <a:ext cx="3813175" cy="2235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to 20">
            <a:extLst>
              <a:ext uri="{FF2B5EF4-FFF2-40B4-BE49-F238E27FC236}">
                <a16:creationId xmlns:a16="http://schemas.microsoft.com/office/drawing/2014/main" id="{22CA93EA-987D-4C1F-997C-FF6133E8BC0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65224363"/>
              </p:ext>
            </p:extLst>
          </p:nvPr>
        </p:nvGraphicFramePr>
        <p:xfrm>
          <a:off x="910405" y="4094449"/>
          <a:ext cx="5970263" cy="7662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83" name="Equation" r:id="rId9" imgW="3556000" imgH="431800" progId="Equation.DSMT4">
                  <p:embed/>
                </p:oleObj>
              </mc:Choice>
              <mc:Fallback>
                <p:oleObj name="Equation" r:id="rId9" imgW="3556000" imgH="431800" progId="Equation.DSMT4">
                  <p:embed/>
                  <p:pic>
                    <p:nvPicPr>
                      <p:cNvPr id="0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10405" y="4094449"/>
                        <a:ext cx="5970263" cy="76623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to 25">
            <a:extLst>
              <a:ext uri="{FF2B5EF4-FFF2-40B4-BE49-F238E27FC236}">
                <a16:creationId xmlns:a16="http://schemas.microsoft.com/office/drawing/2014/main" id="{EAE95B70-808A-4188-A9DB-4A41D542C87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08706841"/>
              </p:ext>
            </p:extLst>
          </p:nvPr>
        </p:nvGraphicFramePr>
        <p:xfrm>
          <a:off x="2021305" y="5251183"/>
          <a:ext cx="2919663" cy="145983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84" name="Equation" r:id="rId11" imgW="1485900" imgH="685800" progId="Equation.DSMT4">
                  <p:embed/>
                </p:oleObj>
              </mc:Choice>
              <mc:Fallback>
                <p:oleObj name="Equation" r:id="rId11" imgW="1485900" imgH="685800" progId="Equation.DSMT4">
                  <p:embed/>
                  <p:pic>
                    <p:nvPicPr>
                      <p:cNvPr id="0" name="Object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21305" y="5251183"/>
                        <a:ext cx="2919663" cy="145983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71694303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B8736A4-A1DA-4075-84CC-6A54C73170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79295" y="-29801"/>
            <a:ext cx="11283354" cy="1325563"/>
          </a:xfrm>
        </p:spPr>
        <p:txBody>
          <a:bodyPr>
            <a:normAutofit/>
          </a:bodyPr>
          <a:lstStyle/>
          <a:p>
            <a:r>
              <a:rPr lang="pt-BR" sz="2800" dirty="0"/>
              <a:t>Modelo Compartimental (alterando a saída para o compartimento 3)</a:t>
            </a:r>
          </a:p>
        </p:txBody>
      </p:sp>
      <p:graphicFrame>
        <p:nvGraphicFramePr>
          <p:cNvPr id="4" name="Objeto 3">
            <a:extLst>
              <a:ext uri="{FF2B5EF4-FFF2-40B4-BE49-F238E27FC236}">
                <a16:creationId xmlns:a16="http://schemas.microsoft.com/office/drawing/2014/main" id="{415554CF-EA66-42C9-A1A4-8C67CF7066C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83214820"/>
              </p:ext>
            </p:extLst>
          </p:nvPr>
        </p:nvGraphicFramePr>
        <p:xfrm>
          <a:off x="1380622" y="1109361"/>
          <a:ext cx="3448052" cy="262496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407" name="Equation" r:id="rId3" imgW="1968480" imgH="1498320" progId="Equation.DSMT4">
                  <p:embed/>
                </p:oleObj>
              </mc:Choice>
              <mc:Fallback>
                <p:oleObj name="Equation" r:id="rId3" imgW="1968480" imgH="1498320" progId="Equation.DSMT4">
                  <p:embed/>
                  <p:pic>
                    <p:nvPicPr>
                      <p:cNvPr id="4" name="Objeto 3">
                        <a:extLst>
                          <a:ext uri="{FF2B5EF4-FFF2-40B4-BE49-F238E27FC236}">
                            <a16:creationId xmlns:a16="http://schemas.microsoft.com/office/drawing/2014/main" id="{415554CF-EA66-42C9-A1A4-8C67CF7066C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380622" y="1109361"/>
                        <a:ext cx="3448052" cy="262496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6" name="Conector de Seta Reta 5">
            <a:extLst>
              <a:ext uri="{FF2B5EF4-FFF2-40B4-BE49-F238E27FC236}">
                <a16:creationId xmlns:a16="http://schemas.microsoft.com/office/drawing/2014/main" id="{25841C7A-0ED2-452C-BA7E-0103EC9EEDA1}"/>
              </a:ext>
            </a:extLst>
          </p:cNvPr>
          <p:cNvCxnSpPr/>
          <p:nvPr/>
        </p:nvCxnSpPr>
        <p:spPr>
          <a:xfrm>
            <a:off x="5701225" y="1815257"/>
            <a:ext cx="1179443" cy="0"/>
          </a:xfrm>
          <a:prstGeom prst="straightConnector1">
            <a:avLst/>
          </a:prstGeom>
          <a:ln w="3175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aphicFrame>
        <p:nvGraphicFramePr>
          <p:cNvPr id="7" name="Objeto 6">
            <a:extLst>
              <a:ext uri="{FF2B5EF4-FFF2-40B4-BE49-F238E27FC236}">
                <a16:creationId xmlns:a16="http://schemas.microsoft.com/office/drawing/2014/main" id="{DB82D1DE-E6F8-47B4-B9A0-798E11653AA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1327183"/>
              </p:ext>
            </p:extLst>
          </p:nvPr>
        </p:nvGraphicFramePr>
        <p:xfrm>
          <a:off x="7183605" y="1269837"/>
          <a:ext cx="4229100" cy="1681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408" name="Equation" r:id="rId5" imgW="2361960" imgH="939600" progId="Equation.DSMT4">
                  <p:embed/>
                </p:oleObj>
              </mc:Choice>
              <mc:Fallback>
                <p:oleObj name="Equation" r:id="rId5" imgW="2361960" imgH="939600" progId="Equation.DSMT4">
                  <p:embed/>
                  <p:pic>
                    <p:nvPicPr>
                      <p:cNvPr id="7" name="Objeto 6">
                        <a:extLst>
                          <a:ext uri="{FF2B5EF4-FFF2-40B4-BE49-F238E27FC236}">
                            <a16:creationId xmlns:a16="http://schemas.microsoft.com/office/drawing/2014/main" id="{DB82D1DE-E6F8-47B4-B9A0-798E11653AA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7183605" y="1269837"/>
                        <a:ext cx="4229100" cy="16811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Rectangle 9">
            <a:extLst>
              <a:ext uri="{FF2B5EF4-FFF2-40B4-BE49-F238E27FC236}">
                <a16:creationId xmlns:a16="http://schemas.microsoft.com/office/drawing/2014/main" id="{00ED6328-6972-491B-ADDE-4C69FF5862FB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t-BR"/>
          </a:p>
        </p:txBody>
      </p:sp>
      <p:sp>
        <p:nvSpPr>
          <p:cNvPr id="15" name="Rectangle 11">
            <a:extLst>
              <a:ext uri="{FF2B5EF4-FFF2-40B4-BE49-F238E27FC236}">
                <a16:creationId xmlns:a16="http://schemas.microsoft.com/office/drawing/2014/main" id="{7F3CA79C-D4B6-4ADD-A3CA-9658C0E4898F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t-BR"/>
          </a:p>
        </p:txBody>
      </p:sp>
      <p:graphicFrame>
        <p:nvGraphicFramePr>
          <p:cNvPr id="19" name="Objeto 18">
            <a:extLst>
              <a:ext uri="{FF2B5EF4-FFF2-40B4-BE49-F238E27FC236}">
                <a16:creationId xmlns:a16="http://schemas.microsoft.com/office/drawing/2014/main" id="{7864600A-362B-4815-9022-AAAF477FE61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39338483"/>
              </p:ext>
            </p:extLst>
          </p:nvPr>
        </p:nvGraphicFramePr>
        <p:xfrm>
          <a:off x="7827963" y="4478338"/>
          <a:ext cx="3449637" cy="2235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409" name="Equation" r:id="rId7" imgW="1447560" imgH="939600" progId="Equation.DSMT4">
                  <p:embed/>
                </p:oleObj>
              </mc:Choice>
              <mc:Fallback>
                <p:oleObj name="Equation" r:id="rId7" imgW="1447560" imgH="939600" progId="Equation.DSMT4">
                  <p:embed/>
                  <p:pic>
                    <p:nvPicPr>
                      <p:cNvPr id="19" name="Objeto 18">
                        <a:extLst>
                          <a:ext uri="{FF2B5EF4-FFF2-40B4-BE49-F238E27FC236}">
                            <a16:creationId xmlns:a16="http://schemas.microsoft.com/office/drawing/2014/main" id="{7864600A-362B-4815-9022-AAAF477FE61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7827963" y="4478338"/>
                        <a:ext cx="3449637" cy="2235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to 20">
            <a:extLst>
              <a:ext uri="{FF2B5EF4-FFF2-40B4-BE49-F238E27FC236}">
                <a16:creationId xmlns:a16="http://schemas.microsoft.com/office/drawing/2014/main" id="{22CA93EA-987D-4C1F-997C-FF6133E8BC0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02907142"/>
              </p:ext>
            </p:extLst>
          </p:nvPr>
        </p:nvGraphicFramePr>
        <p:xfrm>
          <a:off x="910081" y="4032477"/>
          <a:ext cx="5970587" cy="811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410" name="Equation" r:id="rId9" imgW="3555720" imgH="457200" progId="Equation.DSMT4">
                  <p:embed/>
                </p:oleObj>
              </mc:Choice>
              <mc:Fallback>
                <p:oleObj name="Equation" r:id="rId9" imgW="3555720" imgH="457200" progId="Equation.DSMT4">
                  <p:embed/>
                  <p:pic>
                    <p:nvPicPr>
                      <p:cNvPr id="21" name="Objeto 20">
                        <a:extLst>
                          <a:ext uri="{FF2B5EF4-FFF2-40B4-BE49-F238E27FC236}">
                            <a16:creationId xmlns:a16="http://schemas.microsoft.com/office/drawing/2014/main" id="{22CA93EA-987D-4C1F-997C-FF6133E8BC0E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10081" y="4032477"/>
                        <a:ext cx="5970587" cy="81121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to 25">
            <a:extLst>
              <a:ext uri="{FF2B5EF4-FFF2-40B4-BE49-F238E27FC236}">
                <a16:creationId xmlns:a16="http://schemas.microsoft.com/office/drawing/2014/main" id="{EAE95B70-808A-4188-A9DB-4A41D542C87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10344718"/>
              </p:ext>
            </p:extLst>
          </p:nvPr>
        </p:nvGraphicFramePr>
        <p:xfrm>
          <a:off x="2312988" y="5051465"/>
          <a:ext cx="2515686" cy="166130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411" name="Equation" r:id="rId11" imgW="1498320" imgH="914400" progId="Equation.DSMT4">
                  <p:embed/>
                </p:oleObj>
              </mc:Choice>
              <mc:Fallback>
                <p:oleObj name="Equation" r:id="rId11" imgW="1498320" imgH="914400" progId="Equation.DSMT4">
                  <p:embed/>
                  <p:pic>
                    <p:nvPicPr>
                      <p:cNvPr id="26" name="Objeto 25">
                        <a:extLst>
                          <a:ext uri="{FF2B5EF4-FFF2-40B4-BE49-F238E27FC236}">
                            <a16:creationId xmlns:a16="http://schemas.microsoft.com/office/drawing/2014/main" id="{EAE95B70-808A-4188-A9DB-4A41D542C876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12988" y="5051465"/>
                        <a:ext cx="2515686" cy="166130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Elipse 2">
            <a:extLst>
              <a:ext uri="{FF2B5EF4-FFF2-40B4-BE49-F238E27FC236}">
                <a16:creationId xmlns:a16="http://schemas.microsoft.com/office/drawing/2014/main" id="{40D556D3-F11B-42AD-9A37-5088AF07CEB6}"/>
              </a:ext>
            </a:extLst>
          </p:cNvPr>
          <p:cNvSpPr/>
          <p:nvPr/>
        </p:nvSpPr>
        <p:spPr>
          <a:xfrm>
            <a:off x="1203158" y="3304674"/>
            <a:ext cx="1058779" cy="6096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>
              <a:solidFill>
                <a:srgbClr val="FF0000"/>
              </a:solidFill>
            </a:endParaRPr>
          </a:p>
        </p:txBody>
      </p:sp>
      <p:sp>
        <p:nvSpPr>
          <p:cNvPr id="5" name="Elipse 4">
            <a:extLst>
              <a:ext uri="{FF2B5EF4-FFF2-40B4-BE49-F238E27FC236}">
                <a16:creationId xmlns:a16="http://schemas.microsoft.com/office/drawing/2014/main" id="{D854A841-FC70-4C83-B966-6EE5454DE7E4}"/>
              </a:ext>
            </a:extLst>
          </p:cNvPr>
          <p:cNvSpPr/>
          <p:nvPr/>
        </p:nvSpPr>
        <p:spPr>
          <a:xfrm>
            <a:off x="8363048" y="2565598"/>
            <a:ext cx="331773" cy="38540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54471787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AAD1BA1-6B6A-47B8-850B-925049D496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/>
              <a:t>Identificabilidade da Estrutura Linear S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169E34EF-DE91-4883-BD22-824BE4EAC5A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pt-BR" dirty="0"/>
              <a:t>Para sistemas lineares, portanto, é possível encontrar pelo menos um sinal de entrada, uma função delta (impulso), que pode ser usada universalmente.</a:t>
            </a:r>
          </a:p>
          <a:p>
            <a:r>
              <a:rPr lang="pt-BR" dirty="0"/>
              <a:t>É certo que, se houver perturbações, pode haver outros sinais melhores, mas não nos preocuparemos com isso nesse estágio. </a:t>
            </a:r>
          </a:p>
          <a:p>
            <a:pPr marL="0" indent="0">
              <a:buNone/>
            </a:pPr>
            <a:r>
              <a:rPr lang="pt-BR" u="sng" dirty="0"/>
              <a:t>Pode-se portanto fazer outra observação:</a:t>
            </a:r>
          </a:p>
          <a:p>
            <a:r>
              <a:rPr lang="pt-BR" dirty="0"/>
              <a:t>Todas as estruturas cujos parâmetros são unicamente dados pela resposta ao impulso são identificáveis. </a:t>
            </a:r>
            <a:endParaRPr lang="pt-BR" sz="2400" dirty="0"/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E1E90CCA-5439-49F8-8379-412C6AB82C9F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87556248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A763844-A4E1-49CE-9DB5-0ED5F9EE1B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/>
              <a:t>Modelo da Máquina Síncrona ( Dissertação Prof. Elmer)</a:t>
            </a:r>
          </a:p>
        </p:txBody>
      </p:sp>
      <p:graphicFrame>
        <p:nvGraphicFramePr>
          <p:cNvPr id="4" name="Objeto 3">
            <a:extLst>
              <a:ext uri="{FF2B5EF4-FFF2-40B4-BE49-F238E27FC236}">
                <a16:creationId xmlns:a16="http://schemas.microsoft.com/office/drawing/2014/main" id="{FF1A3956-E078-45CD-94A5-74D911531E9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19853910"/>
              </p:ext>
            </p:extLst>
          </p:nvPr>
        </p:nvGraphicFramePr>
        <p:xfrm>
          <a:off x="1980095" y="2209800"/>
          <a:ext cx="5672090" cy="243722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38" name="Equation" r:id="rId3" imgW="3251160" imgH="1396800" progId="Equation.DSMT4">
                  <p:embed/>
                </p:oleObj>
              </mc:Choice>
              <mc:Fallback>
                <p:oleObj name="Equation" r:id="rId3" imgW="3251160" imgH="13968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980095" y="2209800"/>
                        <a:ext cx="5672090" cy="243722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to 4">
            <a:extLst>
              <a:ext uri="{FF2B5EF4-FFF2-40B4-BE49-F238E27FC236}">
                <a16:creationId xmlns:a16="http://schemas.microsoft.com/office/drawing/2014/main" id="{80535EBB-E7D6-47A4-8A50-9A53B2FB3E5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50641910"/>
              </p:ext>
            </p:extLst>
          </p:nvPr>
        </p:nvGraphicFramePr>
        <p:xfrm>
          <a:off x="8364054" y="2488095"/>
          <a:ext cx="2690813" cy="1414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39" name="Equation" r:id="rId5" imgW="1930320" imgH="1015920" progId="Equation.DSMT4">
                  <p:embed/>
                </p:oleObj>
              </mc:Choice>
              <mc:Fallback>
                <p:oleObj name="Equation" r:id="rId5" imgW="1930320" imgH="1015920" progId="Equation.DSMT4">
                  <p:embed/>
                  <p:pic>
                    <p:nvPicPr>
                      <p:cNvPr id="9" name="Objeto 8">
                        <a:extLst>
                          <a:ext uri="{FF2B5EF4-FFF2-40B4-BE49-F238E27FC236}">
                            <a16:creationId xmlns:a16="http://schemas.microsoft.com/office/drawing/2014/main" id="{932E36D9-1791-40FF-A7EE-8EF0E1ADEA7A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64054" y="2488095"/>
                        <a:ext cx="2690813" cy="141446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CaixaDeTexto 5">
            <a:extLst>
              <a:ext uri="{FF2B5EF4-FFF2-40B4-BE49-F238E27FC236}">
                <a16:creationId xmlns:a16="http://schemas.microsoft.com/office/drawing/2014/main" id="{DB97D600-09B3-4227-AF55-A274C92DD350}"/>
              </a:ext>
            </a:extLst>
          </p:cNvPr>
          <p:cNvSpPr txBox="1"/>
          <p:nvPr/>
        </p:nvSpPr>
        <p:spPr>
          <a:xfrm>
            <a:off x="1302026" y="5166138"/>
            <a:ext cx="92202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400" dirty="0"/>
              <a:t>Não foi possível estimar de forma simultâneas os parâmetros de eixos-d e q.  O rank da matriz          não é completo.</a:t>
            </a:r>
          </a:p>
        </p:txBody>
      </p:sp>
      <p:graphicFrame>
        <p:nvGraphicFramePr>
          <p:cNvPr id="7" name="Objeto 6">
            <a:extLst>
              <a:ext uri="{FF2B5EF4-FFF2-40B4-BE49-F238E27FC236}">
                <a16:creationId xmlns:a16="http://schemas.microsoft.com/office/drawing/2014/main" id="{87B5DEC1-FD8A-4CDC-A06F-473AF41F2E0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98627597"/>
              </p:ext>
            </p:extLst>
          </p:nvPr>
        </p:nvGraphicFramePr>
        <p:xfrm>
          <a:off x="4110106" y="5581636"/>
          <a:ext cx="559307" cy="33144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40" name="Equation" r:id="rId7" imgW="342720" imgH="203040" progId="Equation.DSMT4">
                  <p:embed/>
                </p:oleObj>
              </mc:Choice>
              <mc:Fallback>
                <p:oleObj name="Equation" r:id="rId7" imgW="342720" imgH="20304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4110106" y="5581636"/>
                        <a:ext cx="559307" cy="33144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08236003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67834EB-77FB-467D-A66F-2C16FABB2D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/>
              <a:t>Modelo Máquina -  Trabalhos Futuros</a:t>
            </a:r>
          </a:p>
        </p:txBody>
      </p:sp>
      <p:graphicFrame>
        <p:nvGraphicFramePr>
          <p:cNvPr id="7" name="Objeto 6">
            <a:extLst>
              <a:ext uri="{FF2B5EF4-FFF2-40B4-BE49-F238E27FC236}">
                <a16:creationId xmlns:a16="http://schemas.microsoft.com/office/drawing/2014/main" id="{F063E73D-64EA-4B3E-BF68-6BCA5C4AB87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23017309"/>
              </p:ext>
            </p:extLst>
          </p:nvPr>
        </p:nvGraphicFramePr>
        <p:xfrm>
          <a:off x="1810082" y="1981223"/>
          <a:ext cx="2324500" cy="161704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11" name="Equation" r:id="rId3" imgW="1752600" imgH="1219200" progId="Equation.DSMT4">
                  <p:embed/>
                </p:oleObj>
              </mc:Choice>
              <mc:Fallback>
                <p:oleObj name="Equation" r:id="rId3" imgW="1752600" imgH="1219200" progId="Equation.DSMT4">
                  <p:embed/>
                  <p:pic>
                    <p:nvPicPr>
                      <p:cNvPr id="6" name="Objeto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10082" y="1981223"/>
                        <a:ext cx="2324500" cy="161704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to 7">
            <a:extLst>
              <a:ext uri="{FF2B5EF4-FFF2-40B4-BE49-F238E27FC236}">
                <a16:creationId xmlns:a16="http://schemas.microsoft.com/office/drawing/2014/main" id="{484A6114-61D8-4C72-ADF4-F90342764CE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95132135"/>
              </p:ext>
            </p:extLst>
          </p:nvPr>
        </p:nvGraphicFramePr>
        <p:xfrm>
          <a:off x="5060346" y="2043103"/>
          <a:ext cx="2343116" cy="149328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12" name="Equation" r:id="rId5" imgW="1841500" imgH="1168400" progId="Equation.DSMT4">
                  <p:embed/>
                </p:oleObj>
              </mc:Choice>
              <mc:Fallback>
                <p:oleObj name="Equation" r:id="rId5" imgW="1841500" imgH="1168400" progId="Equation.DSMT4">
                  <p:embed/>
                  <p:pic>
                    <p:nvPicPr>
                      <p:cNvPr id="12" name="Objeto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60346" y="2043103"/>
                        <a:ext cx="2343116" cy="1493281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to 8">
            <a:extLst>
              <a:ext uri="{FF2B5EF4-FFF2-40B4-BE49-F238E27FC236}">
                <a16:creationId xmlns:a16="http://schemas.microsoft.com/office/drawing/2014/main" id="{932E36D9-1791-40FF-A7EE-8EF0E1ADEA7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74638960"/>
              </p:ext>
            </p:extLst>
          </p:nvPr>
        </p:nvGraphicFramePr>
        <p:xfrm>
          <a:off x="8329226" y="2001262"/>
          <a:ext cx="2281602" cy="14143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13" name="Equation" r:id="rId7" imgW="1638000" imgH="1015920" progId="Equation.DSMT4">
                  <p:embed/>
                </p:oleObj>
              </mc:Choice>
              <mc:Fallback>
                <p:oleObj name="Equation" r:id="rId7" imgW="1638000" imgH="1015920" progId="Equation.DSMT4">
                  <p:embed/>
                  <p:pic>
                    <p:nvPicPr>
                      <p:cNvPr id="15" name="Objeto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29226" y="2001262"/>
                        <a:ext cx="2281602" cy="141438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to 9">
            <a:extLst>
              <a:ext uri="{FF2B5EF4-FFF2-40B4-BE49-F238E27FC236}">
                <a16:creationId xmlns:a16="http://schemas.microsoft.com/office/drawing/2014/main" id="{9A108B67-FC4E-4A19-8E29-5188ADFCF69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0157758"/>
              </p:ext>
            </p:extLst>
          </p:nvPr>
        </p:nvGraphicFramePr>
        <p:xfrm>
          <a:off x="7247304" y="4280189"/>
          <a:ext cx="3363524" cy="95860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14" name="Equation" r:id="rId9" imgW="2450880" imgH="698400" progId="Equation.DSMT4">
                  <p:embed/>
                </p:oleObj>
              </mc:Choice>
              <mc:Fallback>
                <p:oleObj name="Equation" r:id="rId9" imgW="2450880" imgH="698400" progId="Equation.DSMT4">
                  <p:embed/>
                  <p:pic>
                    <p:nvPicPr>
                      <p:cNvPr id="16" name="Objeto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247304" y="4280189"/>
                        <a:ext cx="3363524" cy="958604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CaixaDeTexto 10">
            <a:extLst>
              <a:ext uri="{FF2B5EF4-FFF2-40B4-BE49-F238E27FC236}">
                <a16:creationId xmlns:a16="http://schemas.microsoft.com/office/drawing/2014/main" id="{F3F8A517-543D-4BB8-BA83-9CACB3CAEB23}"/>
              </a:ext>
            </a:extLst>
          </p:cNvPr>
          <p:cNvSpPr txBox="1"/>
          <p:nvPr/>
        </p:nvSpPr>
        <p:spPr>
          <a:xfrm>
            <a:off x="1335661" y="4390159"/>
            <a:ext cx="18619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u="sng" dirty="0"/>
              <a:t>Teste de Rejeição:</a:t>
            </a:r>
          </a:p>
        </p:txBody>
      </p:sp>
      <p:graphicFrame>
        <p:nvGraphicFramePr>
          <p:cNvPr id="12" name="Objeto 11">
            <a:extLst>
              <a:ext uri="{FF2B5EF4-FFF2-40B4-BE49-F238E27FC236}">
                <a16:creationId xmlns:a16="http://schemas.microsoft.com/office/drawing/2014/main" id="{476E68DD-7E6D-4EBB-A2FC-07E92D871DE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89534796"/>
              </p:ext>
            </p:extLst>
          </p:nvPr>
        </p:nvGraphicFramePr>
        <p:xfrm>
          <a:off x="3648155" y="4520211"/>
          <a:ext cx="1987550" cy="698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15" name="Equation" r:id="rId11" imgW="1447560" imgH="507960" progId="Equation.DSMT4">
                  <p:embed/>
                </p:oleObj>
              </mc:Choice>
              <mc:Fallback>
                <p:oleObj name="Equation" r:id="rId11" imgW="1447560" imgH="507960" progId="Equation.DSMT4">
                  <p:embed/>
                  <p:pic>
                    <p:nvPicPr>
                      <p:cNvPr id="19" name="Objeto 1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48155" y="4520211"/>
                        <a:ext cx="1987550" cy="6985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1686251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b="1" dirty="0"/>
              <a:t>Introdução </a:t>
            </a:r>
          </a:p>
        </p:txBody>
      </p:sp>
      <p:sp>
        <p:nvSpPr>
          <p:cNvPr id="4" name="Retângulo 3"/>
          <p:cNvSpPr/>
          <p:nvPr/>
        </p:nvSpPr>
        <p:spPr>
          <a:xfrm>
            <a:off x="838200" y="1534236"/>
            <a:ext cx="107188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just" fontAlgn="base">
              <a:spcBef>
                <a:spcPct val="20000"/>
              </a:spcBef>
              <a:spcAft>
                <a:spcPct val="0"/>
              </a:spcAft>
              <a:buFontTx/>
              <a:buChar char="•"/>
            </a:pPr>
            <a:r>
              <a:rPr lang="pt-BR" sz="2800" kern="0" dirty="0"/>
              <a:t>Imagine que estejam disponíveis os sinais de entrada, u, e de saída, </a:t>
            </a:r>
            <a:r>
              <a:rPr lang="pt-BR" sz="2800" kern="0" dirty="0" err="1"/>
              <a:t>y</a:t>
            </a:r>
            <a:r>
              <a:rPr lang="pt-BR" sz="2800" kern="0" baseline="-25000" dirty="0" err="1"/>
              <a:t>r</a:t>
            </a:r>
            <a:r>
              <a:rPr lang="pt-BR" sz="2800" kern="0" dirty="0"/>
              <a:t>, de um sistema físico.</a:t>
            </a:r>
          </a:p>
        </p:txBody>
      </p:sp>
      <p:graphicFrame>
        <p:nvGraphicFramePr>
          <p:cNvPr id="6" name="Objeto 5">
            <a:extLst>
              <a:ext uri="{FF2B5EF4-FFF2-40B4-BE49-F238E27FC236}">
                <a16:creationId xmlns:a16="http://schemas.microsoft.com/office/drawing/2014/main" id="{85FC688A-1402-49D4-954D-E728563A6B7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32546341"/>
              </p:ext>
            </p:extLst>
          </p:nvPr>
        </p:nvGraphicFramePr>
        <p:xfrm>
          <a:off x="1940522" y="4067080"/>
          <a:ext cx="1146314" cy="64957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8" name="Equation" r:id="rId3" imgW="863280" imgH="431640" progId="Equation.DSMT4">
                  <p:embed/>
                </p:oleObj>
              </mc:Choice>
              <mc:Fallback>
                <p:oleObj name="Equation" r:id="rId3" imgW="863280" imgH="43164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940522" y="4067080"/>
                        <a:ext cx="1146314" cy="64957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Elipse 6">
            <a:extLst>
              <a:ext uri="{FF2B5EF4-FFF2-40B4-BE49-F238E27FC236}">
                <a16:creationId xmlns:a16="http://schemas.microsoft.com/office/drawing/2014/main" id="{0CEEB717-34B0-4FA5-9EF1-74D3FD045071}"/>
              </a:ext>
            </a:extLst>
          </p:cNvPr>
          <p:cNvSpPr/>
          <p:nvPr/>
        </p:nvSpPr>
        <p:spPr>
          <a:xfrm>
            <a:off x="1602593" y="3870616"/>
            <a:ext cx="1624309" cy="954107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Retângulo 7">
                <a:extLst>
                  <a:ext uri="{FF2B5EF4-FFF2-40B4-BE49-F238E27FC236}">
                    <a16:creationId xmlns:a16="http://schemas.microsoft.com/office/drawing/2014/main" id="{C6ED471C-B92A-4B87-A709-826A8271A152}"/>
                  </a:ext>
                </a:extLst>
              </p:cNvPr>
              <p:cNvSpPr/>
              <p:nvPr/>
            </p:nvSpPr>
            <p:spPr>
              <a:xfrm>
                <a:off x="8229883" y="3514198"/>
                <a:ext cx="3627147" cy="46865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pt-BR" dirty="0"/>
                  <a:t>min </a:t>
                </a:r>
                <a14:m>
                  <m:oMath xmlns:m="http://schemas.openxmlformats.org/officeDocument/2006/math">
                    <m:r>
                      <a:rPr lang="pt-BR" i="1" smtClean="0">
                        <a:latin typeface="Cambria Math" panose="02040503050406030204" pitchFamily="18" charset="0"/>
                      </a:rPr>
                      <m:t>𝐽</m:t>
                    </m:r>
                    <m:r>
                      <a:rPr lang="pt-BR" i="0">
                        <a:latin typeface="Cambria Math" panose="02040503050406030204" pitchFamily="18" charset="0"/>
                      </a:rPr>
                      <m:t>(</m:t>
                    </m:r>
                    <m:r>
                      <a:rPr lang="pt-BR" i="1">
                        <a:latin typeface="Cambria Math" panose="02040503050406030204" pitchFamily="18" charset="0"/>
                      </a:rPr>
                      <m:t>𝑝</m:t>
                    </m:r>
                    <m:r>
                      <a:rPr lang="pt-BR" i="0">
                        <a:latin typeface="Cambria Math" panose="02040503050406030204" pitchFamily="18" charset="0"/>
                      </a:rPr>
                      <m:t>)=</m:t>
                    </m:r>
                    <m:nary>
                      <m:naryPr>
                        <m:limLoc m:val="subSup"/>
                        <m:grow m:val="on"/>
                        <m:ctrlPr>
                          <a:rPr lang="pt-BR" i="1">
                            <a:latin typeface="Cambria Math" panose="02040503050406030204" pitchFamily="18" charset="0"/>
                          </a:rPr>
                        </m:ctrlPr>
                      </m:naryPr>
                      <m:sub>
                        <m:r>
                          <a:rPr lang="pt-BR" i="0"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  <m:sup>
                        <m:r>
                          <a:rPr lang="pt-BR" b="0" i="1" smtClean="0">
                            <a:latin typeface="Cambria Math" panose="02040503050406030204" pitchFamily="18" charset="0"/>
                          </a:rPr>
                          <m:t>𝑇</m:t>
                        </m:r>
                      </m:sup>
                      <m:e>
                        <m:sSup>
                          <m:sSupPr>
                            <m:ctrlPr>
                              <a:rPr lang="pt-BR" i="1" smtClean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d>
                              <m:dPr>
                                <m:ctrlPr>
                                  <a:rPr lang="pt-BR" i="1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sSub>
                                  <m:sSubPr>
                                    <m:ctrlPr>
                                      <a:rPr lang="pt-BR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pt-BR" i="1">
                                        <a:latin typeface="Cambria Math" panose="02040503050406030204" pitchFamily="18" charset="0"/>
                                      </a:rPr>
                                      <m:t>𝑦</m:t>
                                    </m:r>
                                  </m:e>
                                  <m:sub>
                                    <m:r>
                                      <a:rPr lang="pt-BR" b="0" i="1" smtClean="0">
                                        <a:latin typeface="Cambria Math" panose="02040503050406030204" pitchFamily="18" charset="0"/>
                                      </a:rPr>
                                      <m:t>𝑟</m:t>
                                    </m:r>
                                  </m:sub>
                                </m:sSub>
                                <m:r>
                                  <a:rPr lang="pt-BR" i="0">
                                    <a:latin typeface="Cambria Math" panose="02040503050406030204" pitchFamily="18" charset="0"/>
                                  </a:rPr>
                                  <m:t>−</m:t>
                                </m:r>
                                <m:r>
                                  <a:rPr lang="pt-BR" i="1">
                                    <a:latin typeface="Cambria Math" panose="02040503050406030204" pitchFamily="18" charset="0"/>
                                  </a:rPr>
                                  <m:t>𝑦</m:t>
                                </m:r>
                              </m:e>
                            </m:d>
                          </m:e>
                          <m:sup>
                            <m:r>
                              <a:rPr lang="pt-BR" b="0" i="1" smtClean="0">
                                <a:latin typeface="Cambria Math" panose="02040503050406030204" pitchFamily="18" charset="0"/>
                              </a:rPr>
                              <m:t>𝑡</m:t>
                            </m:r>
                          </m:sup>
                        </m:sSup>
                      </m:e>
                    </m:nary>
                    <m:r>
                      <a:rPr lang="pt-BR" i="0">
                        <a:latin typeface="Cambria Math" panose="02040503050406030204" pitchFamily="18" charset="0"/>
                      </a:rPr>
                      <m:t>(</m:t>
                    </m:r>
                    <m:sSub>
                      <m:sSubPr>
                        <m:ctrlPr>
                          <a:rPr lang="pt-BR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pt-BR" i="1">
                            <a:latin typeface="Cambria Math" panose="02040503050406030204" pitchFamily="18" charset="0"/>
                          </a:rPr>
                          <m:t>𝑦</m:t>
                        </m:r>
                      </m:e>
                      <m:sub>
                        <m:r>
                          <a:rPr lang="pt-BR" i="1">
                            <a:latin typeface="Cambria Math" panose="02040503050406030204" pitchFamily="18" charset="0"/>
                          </a:rPr>
                          <m:t>𝑟</m:t>
                        </m:r>
                      </m:sub>
                    </m:sSub>
                    <m:r>
                      <a:rPr lang="pt-BR" i="0">
                        <a:latin typeface="Cambria Math" panose="02040503050406030204" pitchFamily="18" charset="0"/>
                      </a:rPr>
                      <m:t>−</m:t>
                    </m:r>
                    <m:r>
                      <a:rPr lang="pt-BR" i="1">
                        <a:latin typeface="Cambria Math" panose="02040503050406030204" pitchFamily="18" charset="0"/>
                      </a:rPr>
                      <m:t>𝑦</m:t>
                    </m:r>
                    <m:r>
                      <a:rPr lang="pt-BR" i="0">
                        <a:latin typeface="Cambria Math" panose="02040503050406030204" pitchFamily="18" charset="0"/>
                      </a:rPr>
                      <m:t>)</m:t>
                    </m:r>
                    <m:r>
                      <a:rPr lang="pt-BR" i="1">
                        <a:latin typeface="Cambria Math" panose="02040503050406030204" pitchFamily="18" charset="0"/>
                      </a:rPr>
                      <m:t>𝑑𝑡</m:t>
                    </m:r>
                  </m:oMath>
                </a14:m>
                <a:endParaRPr lang="pt-BR" dirty="0"/>
              </a:p>
            </p:txBody>
          </p:sp>
        </mc:Choice>
        <mc:Fallback xmlns="">
          <p:sp>
            <p:nvSpPr>
              <p:cNvPr id="8" name="Retângulo 7">
                <a:extLst>
                  <a:ext uri="{FF2B5EF4-FFF2-40B4-BE49-F238E27FC236}">
                    <a16:creationId xmlns:a16="http://schemas.microsoft.com/office/drawing/2014/main" id="{C6ED471C-B92A-4B87-A709-826A8271A152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229883" y="3514198"/>
                <a:ext cx="3627147" cy="468654"/>
              </a:xfrm>
              <a:prstGeom prst="rect">
                <a:avLst/>
              </a:prstGeom>
              <a:blipFill>
                <a:blip r:embed="rId5"/>
                <a:stretch>
                  <a:fillRect l="-1345" t="-105195" b="-168831"/>
                </a:stretch>
              </a:blipFill>
            </p:spPr>
            <p:txBody>
              <a:bodyPr/>
              <a:lstStyle/>
              <a:p>
                <a:r>
                  <a:rPr lang="pt-BR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" name="Imagem 11">
            <a:extLst>
              <a:ext uri="{FF2B5EF4-FFF2-40B4-BE49-F238E27FC236}">
                <a16:creationId xmlns:a16="http://schemas.microsoft.com/office/drawing/2014/main" id="{591268EC-CF25-441D-AB0F-D8C259B71E3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325376" y="2859799"/>
            <a:ext cx="4914317" cy="3152775"/>
          </a:xfrm>
          <a:prstGeom prst="rect">
            <a:avLst/>
          </a:prstGeom>
        </p:spPr>
      </p:pic>
      <p:sp>
        <p:nvSpPr>
          <p:cNvPr id="21" name="Elipse 20">
            <a:extLst>
              <a:ext uri="{FF2B5EF4-FFF2-40B4-BE49-F238E27FC236}">
                <a16:creationId xmlns:a16="http://schemas.microsoft.com/office/drawing/2014/main" id="{68729DD5-6F4F-49A9-A980-61BD0C25BD06}"/>
              </a:ext>
            </a:extLst>
          </p:cNvPr>
          <p:cNvSpPr/>
          <p:nvPr/>
        </p:nvSpPr>
        <p:spPr>
          <a:xfrm>
            <a:off x="8013032" y="3429000"/>
            <a:ext cx="4070684" cy="83439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cxnSp>
        <p:nvCxnSpPr>
          <p:cNvPr id="23" name="Conector reto 22">
            <a:extLst>
              <a:ext uri="{FF2B5EF4-FFF2-40B4-BE49-F238E27FC236}">
                <a16:creationId xmlns:a16="http://schemas.microsoft.com/office/drawing/2014/main" id="{442729A0-1232-457A-9CDD-E7C739D9E9CC}"/>
              </a:ext>
            </a:extLst>
          </p:cNvPr>
          <p:cNvCxnSpPr>
            <a:stCxn id="7" idx="6"/>
          </p:cNvCxnSpPr>
          <p:nvPr/>
        </p:nvCxnSpPr>
        <p:spPr>
          <a:xfrm>
            <a:off x="3226902" y="4347670"/>
            <a:ext cx="707145" cy="104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307348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/>
      <p:bldP spid="21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ector reto 7"/>
          <p:cNvCxnSpPr/>
          <p:nvPr/>
        </p:nvCxnSpPr>
        <p:spPr>
          <a:xfrm flipH="1">
            <a:off x="5596659" y="1031922"/>
            <a:ext cx="1743" cy="1968000"/>
          </a:xfrm>
          <a:prstGeom prst="line">
            <a:avLst/>
          </a:prstGeom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Espaço Reservado para Conteúdo 2"/>
          <p:cNvSpPr txBox="1">
            <a:spLocks/>
          </p:cNvSpPr>
          <p:nvPr/>
        </p:nvSpPr>
        <p:spPr>
          <a:xfrm>
            <a:off x="567716" y="3778645"/>
            <a:ext cx="1559842" cy="37970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t-BR" sz="2000" u="sng" dirty="0"/>
              <a:t>Proposta: </a:t>
            </a:r>
          </a:p>
        </p:txBody>
      </p:sp>
      <p:sp>
        <p:nvSpPr>
          <p:cNvPr id="14" name="Rectangle 11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t-BR"/>
          </a:p>
        </p:txBody>
      </p:sp>
      <p:sp>
        <p:nvSpPr>
          <p:cNvPr id="3" name="CaixaDeTexto 2"/>
          <p:cNvSpPr txBox="1"/>
          <p:nvPr/>
        </p:nvSpPr>
        <p:spPr>
          <a:xfrm>
            <a:off x="957576" y="1107267"/>
            <a:ext cx="26009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dirty="0"/>
              <a:t>Modelo I (</a:t>
            </a:r>
            <a:r>
              <a:rPr lang="pt-BR" dirty="0" err="1"/>
              <a:t>Landgraf</a:t>
            </a:r>
            <a:r>
              <a:rPr lang="pt-BR" dirty="0"/>
              <a:t>, 2014)</a:t>
            </a:r>
          </a:p>
        </p:txBody>
      </p:sp>
      <p:sp>
        <p:nvSpPr>
          <p:cNvPr id="19" name="CaixaDeTexto 18"/>
          <p:cNvSpPr txBox="1"/>
          <p:nvPr/>
        </p:nvSpPr>
        <p:spPr>
          <a:xfrm>
            <a:off x="6655692" y="1110353"/>
            <a:ext cx="2223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dirty="0"/>
              <a:t>Modelo II (Cari, 2009)</a:t>
            </a:r>
          </a:p>
        </p:txBody>
      </p:sp>
      <p:pic>
        <p:nvPicPr>
          <p:cNvPr id="6" name="Espaço Reservado para Conteúdo 5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750" y="1686614"/>
            <a:ext cx="2819794" cy="1181265"/>
          </a:xfrm>
        </p:spPr>
      </p:pic>
      <p:pic>
        <p:nvPicPr>
          <p:cNvPr id="9" name="Imagem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59584" y="1679159"/>
            <a:ext cx="2819794" cy="1181265"/>
          </a:xfrm>
          <a:prstGeom prst="rect">
            <a:avLst/>
          </a:prstGeom>
        </p:spPr>
      </p:pic>
      <p:graphicFrame>
        <p:nvGraphicFramePr>
          <p:cNvPr id="25" name="Objeto 24"/>
          <p:cNvGraphicFramePr>
            <a:graphicFrameLocks noChangeAspect="1"/>
          </p:cNvGraphicFramePr>
          <p:nvPr>
            <p:extLst/>
          </p:nvPr>
        </p:nvGraphicFramePr>
        <p:xfrm>
          <a:off x="4073285" y="1031922"/>
          <a:ext cx="1081088" cy="590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22" name="Equation" r:id="rId5" imgW="927000" imgH="507960" progId="Equation.DSMT4">
                  <p:embed/>
                </p:oleObj>
              </mc:Choice>
              <mc:Fallback>
                <p:oleObj name="Equation" r:id="rId5" imgW="927000" imgH="507960" progId="Equation.DSMT4">
                  <p:embed/>
                  <p:pic>
                    <p:nvPicPr>
                      <p:cNvPr id="25" name="Objeto 2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73285" y="1031922"/>
                        <a:ext cx="1081088" cy="5905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to 25"/>
          <p:cNvGraphicFramePr>
            <a:graphicFrameLocks noChangeAspect="1"/>
          </p:cNvGraphicFramePr>
          <p:nvPr>
            <p:extLst/>
          </p:nvPr>
        </p:nvGraphicFramePr>
        <p:xfrm>
          <a:off x="9520504" y="996658"/>
          <a:ext cx="1096963" cy="590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23" name="Equation" r:id="rId7" imgW="939600" imgH="507960" progId="Equation.DSMT4">
                  <p:embed/>
                </p:oleObj>
              </mc:Choice>
              <mc:Fallback>
                <p:oleObj name="Equation" r:id="rId7" imgW="939600" imgH="507960" progId="Equation.DSMT4">
                  <p:embed/>
                  <p:pic>
                    <p:nvPicPr>
                      <p:cNvPr id="26" name="Objeto 2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520504" y="996658"/>
                        <a:ext cx="1096963" cy="5905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1" name="Imagem 10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16304" y="3910687"/>
            <a:ext cx="4634334" cy="2308456"/>
          </a:xfrm>
          <a:prstGeom prst="rect">
            <a:avLst/>
          </a:prstGeom>
        </p:spPr>
      </p:pic>
      <p:graphicFrame>
        <p:nvGraphicFramePr>
          <p:cNvPr id="27" name="Objeto 26"/>
          <p:cNvGraphicFramePr>
            <a:graphicFrameLocks noChangeAspect="1"/>
          </p:cNvGraphicFramePr>
          <p:nvPr>
            <p:extLst/>
          </p:nvPr>
        </p:nvGraphicFramePr>
        <p:xfrm>
          <a:off x="2198679" y="3698266"/>
          <a:ext cx="1317625" cy="590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24" name="Equation" r:id="rId10" imgW="1130040" imgH="507960" progId="Equation.DSMT4">
                  <p:embed/>
                </p:oleObj>
              </mc:Choice>
              <mc:Fallback>
                <p:oleObj name="Equation" r:id="rId10" imgW="1130040" imgH="507960" progId="Equation.DSMT4">
                  <p:embed/>
                  <p:pic>
                    <p:nvPicPr>
                      <p:cNvPr id="27" name="Objeto 2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98679" y="3698266"/>
                        <a:ext cx="1317625" cy="5905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Título 1">
            <a:extLst>
              <a:ext uri="{FF2B5EF4-FFF2-40B4-BE49-F238E27FC236}">
                <a16:creationId xmlns:a16="http://schemas.microsoft.com/office/drawing/2014/main" id="{4B513954-EFBC-45A1-AD64-70796153A601}"/>
              </a:ext>
            </a:extLst>
          </p:cNvPr>
          <p:cNvSpPr txBox="1">
            <a:spLocks/>
          </p:cNvSpPr>
          <p:nvPr/>
        </p:nvSpPr>
        <p:spPr>
          <a:xfrm>
            <a:off x="738750" y="196501"/>
            <a:ext cx="10515600" cy="57189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BR" sz="3200" dirty="0"/>
              <a:t>Modelo Máquina -  Trabalhos Futuros</a:t>
            </a:r>
          </a:p>
        </p:txBody>
      </p:sp>
    </p:spTree>
    <p:extLst>
      <p:ext uri="{BB962C8B-B14F-4D97-AF65-F5344CB8AC3E}">
        <p14:creationId xmlns:p14="http://schemas.microsoft.com/office/powerpoint/2010/main" val="222755990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3D819C5-B647-4952-8F2C-B1A9BA6DAA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606891"/>
            <a:ext cx="10515600" cy="1325563"/>
          </a:xfrm>
        </p:spPr>
        <p:txBody>
          <a:bodyPr/>
          <a:lstStyle/>
          <a:p>
            <a:r>
              <a:rPr lang="pt-BR" dirty="0"/>
              <a:t>Exemplo - Sistema massa-mola </a:t>
            </a:r>
          </a:p>
        </p:txBody>
      </p:sp>
      <p:pic>
        <p:nvPicPr>
          <p:cNvPr id="4" name="Espaço Reservado para Conteúdo 4">
            <a:extLst>
              <a:ext uri="{FF2B5EF4-FFF2-40B4-BE49-F238E27FC236}">
                <a16:creationId xmlns:a16="http://schemas.microsoft.com/office/drawing/2014/main" id="{D0B65923-3C5E-4099-A464-DFCEA6503CF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60252" y="2330626"/>
            <a:ext cx="3005357" cy="1042398"/>
          </a:xfrm>
          <a:prstGeom prst="rect">
            <a:avLst/>
          </a:prstGeom>
        </p:spPr>
      </p:pic>
      <p:sp>
        <p:nvSpPr>
          <p:cNvPr id="6" name="CaixaDeTexto 5">
            <a:extLst>
              <a:ext uri="{FF2B5EF4-FFF2-40B4-BE49-F238E27FC236}">
                <a16:creationId xmlns:a16="http://schemas.microsoft.com/office/drawing/2014/main" id="{3D716787-E8BE-4330-8EBF-8E3164BAB134}"/>
              </a:ext>
            </a:extLst>
          </p:cNvPr>
          <p:cNvSpPr txBox="1"/>
          <p:nvPr/>
        </p:nvSpPr>
        <p:spPr>
          <a:xfrm>
            <a:off x="406333" y="2911359"/>
            <a:ext cx="405865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400" dirty="0"/>
              <a:t>Sistema de Segunda ordem:</a:t>
            </a:r>
          </a:p>
        </p:txBody>
      </p:sp>
      <p:graphicFrame>
        <p:nvGraphicFramePr>
          <p:cNvPr id="8" name="Objeto 7">
            <a:extLst>
              <a:ext uri="{FF2B5EF4-FFF2-40B4-BE49-F238E27FC236}">
                <a16:creationId xmlns:a16="http://schemas.microsoft.com/office/drawing/2014/main" id="{F02F7FD8-7354-48EA-AC87-BC022637EAD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36910775"/>
              </p:ext>
            </p:extLst>
          </p:nvPr>
        </p:nvGraphicFramePr>
        <p:xfrm>
          <a:off x="4240213" y="4475031"/>
          <a:ext cx="1855787" cy="1149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92" name="Equation" r:id="rId4" imgW="1066680" imgH="660240" progId="Equation.DSMT4">
                  <p:embed/>
                </p:oleObj>
              </mc:Choice>
              <mc:Fallback>
                <p:oleObj name="Equation" r:id="rId4" imgW="1066680" imgH="660240" progId="Equation.DSMT4">
                  <p:embed/>
                  <p:pic>
                    <p:nvPicPr>
                      <p:cNvPr id="17" name="Objeto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40213" y="4475031"/>
                        <a:ext cx="1855787" cy="11493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to 8">
            <a:extLst>
              <a:ext uri="{FF2B5EF4-FFF2-40B4-BE49-F238E27FC236}">
                <a16:creationId xmlns:a16="http://schemas.microsoft.com/office/drawing/2014/main" id="{059E9DC3-1057-451B-8A60-195B5118647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93554817"/>
              </p:ext>
            </p:extLst>
          </p:nvPr>
        </p:nvGraphicFramePr>
        <p:xfrm>
          <a:off x="4240213" y="2885358"/>
          <a:ext cx="1495639" cy="65936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93" name="Equation" r:id="rId6" imgW="888614" imgH="393529" progId="Equation.DSMT4">
                  <p:embed/>
                </p:oleObj>
              </mc:Choice>
              <mc:Fallback>
                <p:oleObj name="Equation" r:id="rId6" imgW="888614" imgH="393529" progId="Equation.DSMT4">
                  <p:embed/>
                  <p:pic>
                    <p:nvPicPr>
                      <p:cNvPr id="8" name="Objeto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40213" y="2885358"/>
                        <a:ext cx="1495639" cy="65936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CaixaDeTexto 9">
            <a:extLst>
              <a:ext uri="{FF2B5EF4-FFF2-40B4-BE49-F238E27FC236}">
                <a16:creationId xmlns:a16="http://schemas.microsoft.com/office/drawing/2014/main" id="{1134561B-EBBC-455C-AC7E-6D773D665228}"/>
              </a:ext>
            </a:extLst>
          </p:cNvPr>
          <p:cNvSpPr txBox="1"/>
          <p:nvPr/>
        </p:nvSpPr>
        <p:spPr>
          <a:xfrm>
            <a:off x="518811" y="4764544"/>
            <a:ext cx="405865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400" dirty="0"/>
              <a:t>Sistema de Primeira ordem:</a:t>
            </a:r>
          </a:p>
        </p:txBody>
      </p:sp>
      <p:sp>
        <p:nvSpPr>
          <p:cNvPr id="11" name="Retângulo 10">
            <a:extLst>
              <a:ext uri="{FF2B5EF4-FFF2-40B4-BE49-F238E27FC236}">
                <a16:creationId xmlns:a16="http://schemas.microsoft.com/office/drawing/2014/main" id="{34D7144E-E596-4646-949C-0AE8B31FC0A4}"/>
              </a:ext>
            </a:extLst>
          </p:cNvPr>
          <p:cNvSpPr/>
          <p:nvPr/>
        </p:nvSpPr>
        <p:spPr>
          <a:xfrm>
            <a:off x="6818568" y="4387986"/>
            <a:ext cx="509587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sz="2000" dirty="0">
                <a:solidFill>
                  <a:srgbClr val="000000"/>
                </a:solidFill>
              </a:rPr>
              <a:t>O vetor de parâmetros é dado por </a:t>
            </a:r>
            <a:r>
              <a:rPr lang="pt-BR" sz="2000" i="1" dirty="0">
                <a:solidFill>
                  <a:srgbClr val="000000"/>
                </a:solidFill>
              </a:rPr>
              <a:t>p </a:t>
            </a:r>
            <a:r>
              <a:rPr lang="pt-BR" sz="2000" dirty="0">
                <a:solidFill>
                  <a:srgbClr val="000000"/>
                </a:solidFill>
              </a:rPr>
              <a:t>= [</a:t>
            </a:r>
            <a:r>
              <a:rPr lang="pt-BR" sz="2000" i="1" dirty="0">
                <a:solidFill>
                  <a:srgbClr val="000000"/>
                </a:solidFill>
              </a:rPr>
              <a:t>k, m]</a:t>
            </a:r>
            <a:r>
              <a:rPr lang="pt-BR" sz="2000" i="1" baseline="30000" dirty="0">
                <a:solidFill>
                  <a:srgbClr val="000000"/>
                </a:solidFill>
              </a:rPr>
              <a:t>T</a:t>
            </a:r>
            <a:r>
              <a:rPr lang="pt-BR" sz="2000" dirty="0">
                <a:solidFill>
                  <a:srgbClr val="000000"/>
                </a:solidFill>
              </a:rPr>
              <a:t>. </a:t>
            </a:r>
          </a:p>
          <a:p>
            <a:r>
              <a:rPr lang="pt-BR" sz="2000" dirty="0">
                <a:solidFill>
                  <a:srgbClr val="000000"/>
                </a:solidFill>
              </a:rPr>
              <a:t>Vetor </a:t>
            </a:r>
            <a:r>
              <a:rPr lang="pt-BR" sz="2000" i="1" dirty="0">
                <a:solidFill>
                  <a:srgbClr val="000000"/>
                </a:solidFill>
              </a:rPr>
              <a:t>u</a:t>
            </a:r>
            <a:r>
              <a:rPr lang="pt-BR" sz="2000" dirty="0">
                <a:solidFill>
                  <a:srgbClr val="000000"/>
                </a:solidFill>
              </a:rPr>
              <a:t>=[2] (força externa). </a:t>
            </a:r>
          </a:p>
          <a:p>
            <a:r>
              <a:rPr lang="pt-BR" sz="2000" dirty="0">
                <a:solidFill>
                  <a:srgbClr val="000000"/>
                </a:solidFill>
              </a:rPr>
              <a:t>O vetor de saída y=[</a:t>
            </a:r>
            <a:r>
              <a:rPr lang="pt-BR" sz="2000" i="1" dirty="0">
                <a:solidFill>
                  <a:srgbClr val="000000"/>
                </a:solidFill>
              </a:rPr>
              <a:t>x</a:t>
            </a:r>
            <a:r>
              <a:rPr lang="pt-BR" sz="2000" i="1" baseline="-25000" dirty="0">
                <a:solidFill>
                  <a:srgbClr val="000000"/>
                </a:solidFill>
              </a:rPr>
              <a:t>1</a:t>
            </a:r>
            <a:r>
              <a:rPr lang="pt-BR" sz="2000" i="1" dirty="0">
                <a:solidFill>
                  <a:srgbClr val="000000"/>
                </a:solidFill>
              </a:rPr>
              <a:t>,x</a:t>
            </a:r>
            <a:r>
              <a:rPr lang="pt-BR" sz="2000" i="1" baseline="-25000" dirty="0">
                <a:solidFill>
                  <a:srgbClr val="000000"/>
                </a:solidFill>
              </a:rPr>
              <a:t>2</a:t>
            </a:r>
            <a:r>
              <a:rPr lang="pt-BR" sz="2000" dirty="0">
                <a:solidFill>
                  <a:srgbClr val="000000"/>
                </a:solidFill>
              </a:rPr>
              <a:t>]</a:t>
            </a:r>
            <a:r>
              <a:rPr lang="pt-BR" sz="2000" baseline="30000" dirty="0">
                <a:solidFill>
                  <a:srgbClr val="000000"/>
                </a:solidFill>
              </a:rPr>
              <a:t>T</a:t>
            </a:r>
            <a:r>
              <a:rPr lang="pt-BR" sz="2000" dirty="0">
                <a:solidFill>
                  <a:srgbClr val="000000"/>
                </a:solidFill>
              </a:rPr>
              <a:t> </a:t>
            </a:r>
            <a:r>
              <a:rPr lang="pt-BR" sz="2000" i="1" dirty="0"/>
              <a:t>. </a:t>
            </a:r>
          </a:p>
          <a:p>
            <a:r>
              <a:rPr lang="pt-BR" sz="2000" i="1" dirty="0"/>
              <a:t>As condições iniciais dadas por: x</a:t>
            </a:r>
            <a:r>
              <a:rPr lang="pt-BR" sz="2000" i="1" baseline="-25000" dirty="0"/>
              <a:t>1</a:t>
            </a:r>
            <a:r>
              <a:rPr lang="pt-BR" sz="2000" i="1" dirty="0"/>
              <a:t>(0)= x</a:t>
            </a:r>
            <a:r>
              <a:rPr lang="pt-BR" sz="2000" i="1" baseline="-25000" dirty="0"/>
              <a:t>2</a:t>
            </a:r>
            <a:r>
              <a:rPr lang="pt-BR" sz="2000" i="1" dirty="0"/>
              <a:t>(0)= 0.</a:t>
            </a:r>
            <a:endParaRPr lang="pt-BR" sz="2000" dirty="0"/>
          </a:p>
        </p:txBody>
      </p:sp>
    </p:spTree>
    <p:extLst>
      <p:ext uri="{BB962C8B-B14F-4D97-AF65-F5344CB8AC3E}">
        <p14:creationId xmlns:p14="http://schemas.microsoft.com/office/powerpoint/2010/main" val="141336736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C66DD61-62C0-40BA-A74B-9481BC816F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/>
              <a:t>Resultado</a:t>
            </a:r>
          </a:p>
        </p:txBody>
      </p:sp>
      <p:sp>
        <p:nvSpPr>
          <p:cNvPr id="5" name="Retângulo 4">
            <a:extLst>
              <a:ext uri="{FF2B5EF4-FFF2-40B4-BE49-F238E27FC236}">
                <a16:creationId xmlns:a16="http://schemas.microsoft.com/office/drawing/2014/main" id="{3735F98E-E850-471D-9E7E-9CA5B3FD834F}"/>
              </a:ext>
            </a:extLst>
          </p:cNvPr>
          <p:cNvSpPr/>
          <p:nvPr/>
        </p:nvSpPr>
        <p:spPr>
          <a:xfrm>
            <a:off x="3192881" y="6308209"/>
            <a:ext cx="680084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dirty="0">
                <a:solidFill>
                  <a:srgbClr val="000000"/>
                </a:solidFill>
              </a:rPr>
              <a:t>O vetor de parâmetros de referência é dado por </a:t>
            </a:r>
            <a:r>
              <a:rPr lang="pt-BR" i="1" dirty="0">
                <a:solidFill>
                  <a:srgbClr val="000000"/>
                </a:solidFill>
              </a:rPr>
              <a:t>p </a:t>
            </a:r>
            <a:r>
              <a:rPr lang="pt-BR" dirty="0">
                <a:solidFill>
                  <a:srgbClr val="000000"/>
                </a:solidFill>
              </a:rPr>
              <a:t>= [</a:t>
            </a:r>
            <a:r>
              <a:rPr lang="pt-BR" i="1" dirty="0">
                <a:solidFill>
                  <a:srgbClr val="000000"/>
                </a:solidFill>
              </a:rPr>
              <a:t>k, m]=[6,3]</a:t>
            </a:r>
            <a:r>
              <a:rPr lang="pt-BR" dirty="0">
                <a:solidFill>
                  <a:srgbClr val="000000"/>
                </a:solidFill>
              </a:rPr>
              <a:t>. </a:t>
            </a:r>
          </a:p>
        </p:txBody>
      </p:sp>
      <p:sp>
        <p:nvSpPr>
          <p:cNvPr id="6" name="Retângulo 5">
            <a:extLst>
              <a:ext uri="{FF2B5EF4-FFF2-40B4-BE49-F238E27FC236}">
                <a16:creationId xmlns:a16="http://schemas.microsoft.com/office/drawing/2014/main" id="{153A0145-191C-47E6-9CB2-D8335C95A8E9}"/>
              </a:ext>
            </a:extLst>
          </p:cNvPr>
          <p:cNvSpPr/>
          <p:nvPr/>
        </p:nvSpPr>
        <p:spPr>
          <a:xfrm>
            <a:off x="4005924" y="1431591"/>
            <a:ext cx="449898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BR" dirty="0">
                <a:solidFill>
                  <a:srgbClr val="000000"/>
                </a:solidFill>
              </a:rPr>
              <a:t>O vetor de parâmetros é dado por </a:t>
            </a:r>
            <a:r>
              <a:rPr lang="pt-BR" i="1" dirty="0">
                <a:solidFill>
                  <a:srgbClr val="000000"/>
                </a:solidFill>
              </a:rPr>
              <a:t>p </a:t>
            </a:r>
            <a:r>
              <a:rPr lang="pt-BR" dirty="0">
                <a:solidFill>
                  <a:srgbClr val="000000"/>
                </a:solidFill>
              </a:rPr>
              <a:t>= [</a:t>
            </a:r>
            <a:r>
              <a:rPr lang="pt-BR" i="1" dirty="0">
                <a:solidFill>
                  <a:srgbClr val="000000"/>
                </a:solidFill>
              </a:rPr>
              <a:t>k, m]</a:t>
            </a:r>
            <a:r>
              <a:rPr lang="pt-BR" i="1" baseline="30000" dirty="0">
                <a:solidFill>
                  <a:srgbClr val="000000"/>
                </a:solidFill>
              </a:rPr>
              <a:t>T</a:t>
            </a:r>
            <a:r>
              <a:rPr lang="pt-BR" dirty="0">
                <a:solidFill>
                  <a:srgbClr val="000000"/>
                </a:solidFill>
              </a:rPr>
              <a:t>. </a:t>
            </a:r>
          </a:p>
        </p:txBody>
      </p:sp>
      <p:pic>
        <p:nvPicPr>
          <p:cNvPr id="7" name="Espaço Reservado para Conteúdo 6">
            <a:extLst>
              <a:ext uri="{FF2B5EF4-FFF2-40B4-BE49-F238E27FC236}">
                <a16:creationId xmlns:a16="http://schemas.microsoft.com/office/drawing/2014/main" id="{380CA1F0-3282-4CDE-916B-B88E38B139C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525285" y="1782304"/>
            <a:ext cx="5460266" cy="4351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531643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6280BF2-A52F-4EE3-9104-62F047CD7F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78831" y="477420"/>
            <a:ext cx="10515600" cy="1325563"/>
          </a:xfrm>
        </p:spPr>
        <p:txBody>
          <a:bodyPr/>
          <a:lstStyle/>
          <a:p>
            <a:pPr algn="ctr"/>
            <a:r>
              <a:rPr lang="pt-BR" dirty="0"/>
              <a:t>Identificabilidade Estrutural </a:t>
            </a:r>
            <a:r>
              <a:rPr lang="pt-BR" dirty="0" err="1"/>
              <a:t>vs</a:t>
            </a:r>
            <a:r>
              <a:rPr lang="pt-BR" dirty="0"/>
              <a:t> Identificabilidade Prática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86269B36-33E1-4C40-8545-0A8E0BA7BBD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406315"/>
            <a:ext cx="10515600" cy="3770647"/>
          </a:xfrm>
        </p:spPr>
        <p:txBody>
          <a:bodyPr/>
          <a:lstStyle/>
          <a:p>
            <a:r>
              <a:rPr lang="pt-BR" dirty="0"/>
              <a:t>O exemplo anterior é de identificação prática (sistema massa mola).</a:t>
            </a:r>
          </a:p>
          <a:p>
            <a:endParaRPr lang="pt-BR" dirty="0"/>
          </a:p>
          <a:p>
            <a:r>
              <a:rPr lang="pt-BR" dirty="0"/>
              <a:t> Identificabilidade Estrutural: Explora aspectos qualitativos do modelo</a:t>
            </a:r>
          </a:p>
          <a:p>
            <a:endParaRPr lang="pt-BR" dirty="0"/>
          </a:p>
          <a:p>
            <a:r>
              <a:rPr lang="pt-BR" dirty="0"/>
              <a:t>Identificabilidade Prática: Explora aspectos quantitativo</a:t>
            </a:r>
          </a:p>
          <a:p>
            <a:endParaRPr lang="pt-BR" dirty="0"/>
          </a:p>
          <a:p>
            <a:endParaRPr lang="pt-BR" dirty="0"/>
          </a:p>
          <a:p>
            <a:endParaRPr lang="pt-BR" dirty="0"/>
          </a:p>
          <a:p>
            <a:pPr marL="0" indent="0">
              <a:buNone/>
            </a:pPr>
            <a:endParaRPr lang="pt-BR" dirty="0"/>
          </a:p>
          <a:p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163156935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48F08CA-9437-4AC7-96D3-72939DAF76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696429"/>
            <a:ext cx="10515600" cy="1325563"/>
          </a:xfrm>
        </p:spPr>
        <p:txBody>
          <a:bodyPr>
            <a:normAutofit fontScale="90000"/>
          </a:bodyPr>
          <a:lstStyle/>
          <a:p>
            <a:pPr algn="ctr"/>
            <a:r>
              <a:rPr lang="pt-BR" dirty="0" err="1"/>
              <a:t>paper</a:t>
            </a:r>
            <a:r>
              <a:rPr lang="pt-BR" dirty="0"/>
              <a:t>: </a:t>
            </a:r>
            <a:r>
              <a:rPr lang="pt-BR" b="1" dirty="0" err="1"/>
              <a:t>On</a:t>
            </a:r>
            <a:r>
              <a:rPr lang="pt-BR" b="1" dirty="0"/>
              <a:t> </a:t>
            </a:r>
            <a:r>
              <a:rPr lang="pt-BR" b="1" dirty="0" err="1"/>
              <a:t>Structural</a:t>
            </a:r>
            <a:r>
              <a:rPr lang="pt-BR" b="1" dirty="0"/>
              <a:t> </a:t>
            </a:r>
            <a:r>
              <a:rPr lang="pt-BR" b="1" dirty="0" err="1"/>
              <a:t>Identifiability</a:t>
            </a:r>
            <a:r>
              <a:rPr lang="pt-BR" b="1" dirty="0"/>
              <a:t> </a:t>
            </a:r>
            <a:br>
              <a:rPr lang="pt-BR" dirty="0"/>
            </a:br>
            <a:r>
              <a:rPr lang="pt-BR" dirty="0"/>
              <a:t>(</a:t>
            </a:r>
            <a:r>
              <a:rPr lang="pt-BR" dirty="0" err="1"/>
              <a:t>Mathematical</a:t>
            </a:r>
            <a:r>
              <a:rPr lang="pt-BR" dirty="0"/>
              <a:t> </a:t>
            </a:r>
            <a:r>
              <a:rPr lang="pt-BR" dirty="0" err="1"/>
              <a:t>Biosciences</a:t>
            </a:r>
            <a:r>
              <a:rPr lang="pt-BR" dirty="0"/>
              <a:t>) – </a:t>
            </a:r>
            <a:r>
              <a:rPr lang="pt-BR" dirty="0" err="1"/>
              <a:t>Bellman</a:t>
            </a:r>
            <a:r>
              <a:rPr lang="pt-BR" dirty="0"/>
              <a:t> </a:t>
            </a:r>
            <a:r>
              <a:rPr lang="pt-BR" dirty="0" err="1"/>
              <a:t>and</a:t>
            </a:r>
            <a:r>
              <a:rPr lang="pt-BR" dirty="0"/>
              <a:t> </a:t>
            </a:r>
            <a:r>
              <a:rPr lang="pt-BR" dirty="0" err="1"/>
              <a:t>Astrom</a:t>
            </a:r>
            <a:r>
              <a:rPr lang="pt-BR" dirty="0"/>
              <a:t> (1970)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DCC67268-A8DD-449B-91DE-2E7BCFAF403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687016"/>
            <a:ext cx="10515600" cy="4351338"/>
          </a:xfrm>
        </p:spPr>
        <p:txBody>
          <a:bodyPr/>
          <a:lstStyle/>
          <a:p>
            <a:r>
              <a:rPr lang="pt-BR" dirty="0"/>
              <a:t>Neste artigo é introduzimos o conceito de </a:t>
            </a:r>
            <a:r>
              <a:rPr lang="pt-BR" dirty="0" err="1"/>
              <a:t>identificabilidade</a:t>
            </a:r>
            <a:r>
              <a:rPr lang="pt-BR" dirty="0"/>
              <a:t> estrutural: que desempenha um papel central nos problemas de identificação. </a:t>
            </a:r>
          </a:p>
          <a:p>
            <a:r>
              <a:rPr lang="pt-BR" u="sng" dirty="0"/>
              <a:t>Conceito</a:t>
            </a:r>
            <a:r>
              <a:rPr lang="pt-BR" dirty="0"/>
              <a:t>:</a:t>
            </a:r>
          </a:p>
          <a:p>
            <a:pPr lvl="1"/>
            <a:r>
              <a:rPr lang="pt-BR" sz="2800" dirty="0"/>
              <a:t>(1) Em que medida é possível obter insights sobre a estrutura interna de um sistema a partir de medidas de entrada-saída?</a:t>
            </a:r>
          </a:p>
          <a:p>
            <a:pPr lvl="1"/>
            <a:r>
              <a:rPr lang="pt-BR" sz="2800" dirty="0"/>
              <a:t>(2) Quais experimentos são necessários para determinar unicamente os acoplamentos internos?</a:t>
            </a:r>
          </a:p>
          <a:p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218563227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9F5E148-B08B-4C06-9427-0D3AF952C3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92073"/>
            <a:ext cx="10515600" cy="1325563"/>
          </a:xfrm>
        </p:spPr>
        <p:txBody>
          <a:bodyPr/>
          <a:lstStyle/>
          <a:p>
            <a:pPr algn="ctr"/>
            <a:r>
              <a:rPr lang="pt-BR" b="1" dirty="0"/>
              <a:t>Introdução – Problema de Identificação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60481914-07F1-4512-961A-40F39E05C9B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17636"/>
            <a:ext cx="10515600" cy="4745728"/>
          </a:xfrm>
        </p:spPr>
        <p:txBody>
          <a:bodyPr/>
          <a:lstStyle/>
          <a:p>
            <a:r>
              <a:rPr lang="pt-BR" sz="2400" dirty="0"/>
              <a:t>Considere um modelo do seguinte tipo: </a:t>
            </a:r>
          </a:p>
          <a:p>
            <a:endParaRPr lang="pt-BR" dirty="0"/>
          </a:p>
          <a:p>
            <a:endParaRPr lang="pt-BR" dirty="0"/>
          </a:p>
          <a:p>
            <a:r>
              <a:rPr lang="pt-BR" sz="2400" dirty="0"/>
              <a:t>O objetivo da identificação é determinar esses parâmetros.</a:t>
            </a:r>
          </a:p>
          <a:p>
            <a:r>
              <a:rPr lang="pt-BR" sz="2400" dirty="0"/>
              <a:t>Uma maneira de conseguir isso é selecionar um sinal de entrada u, medir o sinal de saída correspondente y e determinar os parâmetros p de tal maneira que o critério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B6EB9C49-7A33-45AC-9FCE-97F09EDDE7BC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t-BR"/>
          </a:p>
        </p:txBody>
      </p:sp>
      <p:graphicFrame>
        <p:nvGraphicFramePr>
          <p:cNvPr id="7" name="Objeto 6">
            <a:extLst>
              <a:ext uri="{FF2B5EF4-FFF2-40B4-BE49-F238E27FC236}">
                <a16:creationId xmlns:a16="http://schemas.microsoft.com/office/drawing/2014/main" id="{1A5858F6-C131-4BFA-981A-E216D214195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95327546"/>
              </p:ext>
            </p:extLst>
          </p:nvPr>
        </p:nvGraphicFramePr>
        <p:xfrm>
          <a:off x="3194050" y="1900238"/>
          <a:ext cx="4808538" cy="7858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79" name="Equation" r:id="rId3" imgW="2260440" imgH="393480" progId="Equation.DSMT4">
                  <p:embed/>
                </p:oleObj>
              </mc:Choice>
              <mc:Fallback>
                <p:oleObj name="Equation" r:id="rId3" imgW="2260440" imgH="393480" progId="Equation.DSMT4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94050" y="1900238"/>
                        <a:ext cx="4808538" cy="78581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Rectangle 8">
            <a:extLst>
              <a:ext uri="{FF2B5EF4-FFF2-40B4-BE49-F238E27FC236}">
                <a16:creationId xmlns:a16="http://schemas.microsoft.com/office/drawing/2014/main" id="{047EF523-120A-4C4B-AA1E-26A51273C72F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t-BR"/>
          </a:p>
        </p:txBody>
      </p:sp>
      <p:graphicFrame>
        <p:nvGraphicFramePr>
          <p:cNvPr id="9" name="Objeto 8">
            <a:extLst>
              <a:ext uri="{FF2B5EF4-FFF2-40B4-BE49-F238E27FC236}">
                <a16:creationId xmlns:a16="http://schemas.microsoft.com/office/drawing/2014/main" id="{B69495BC-FAF4-42F3-ABC7-26E79312A8E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55523985"/>
              </p:ext>
            </p:extLst>
          </p:nvPr>
        </p:nvGraphicFramePr>
        <p:xfrm>
          <a:off x="3804444" y="4492626"/>
          <a:ext cx="3587750" cy="9477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0" name="Equation" r:id="rId5" imgW="1739880" imgH="469800" progId="Equation.DSMT4">
                  <p:embed/>
                </p:oleObj>
              </mc:Choice>
              <mc:Fallback>
                <p:oleObj name="Equation" r:id="rId5" imgW="1739880" imgH="469800" progId="Equation.DSMT4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04444" y="4492626"/>
                        <a:ext cx="3587750" cy="94773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Retângulo 9">
            <a:extLst>
              <a:ext uri="{FF2B5EF4-FFF2-40B4-BE49-F238E27FC236}">
                <a16:creationId xmlns:a16="http://schemas.microsoft.com/office/drawing/2014/main" id="{191FF3C7-5937-49DA-A0AD-350C39DC4465}"/>
              </a:ext>
            </a:extLst>
          </p:cNvPr>
          <p:cNvSpPr/>
          <p:nvPr/>
        </p:nvSpPr>
        <p:spPr>
          <a:xfrm>
            <a:off x="1216691" y="5459602"/>
            <a:ext cx="185018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BR" sz="2400" dirty="0">
                <a:ea typeface="Calibri" panose="020F0502020204030204" pitchFamily="34" charset="0"/>
              </a:rPr>
              <a:t>seja mínimo. </a:t>
            </a:r>
            <a:endParaRPr lang="pt-BR" sz="2400" dirty="0"/>
          </a:p>
        </p:txBody>
      </p:sp>
    </p:spTree>
    <p:extLst>
      <p:ext uri="{BB962C8B-B14F-4D97-AF65-F5344CB8AC3E}">
        <p14:creationId xmlns:p14="http://schemas.microsoft.com/office/powerpoint/2010/main" val="33098356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0E59969-97A4-4C28-9B6D-67A979AE16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-78269"/>
            <a:ext cx="10515600" cy="1325563"/>
          </a:xfrm>
        </p:spPr>
        <p:txBody>
          <a:bodyPr/>
          <a:lstStyle/>
          <a:p>
            <a:r>
              <a:rPr lang="pt-BR" b="1" dirty="0"/>
              <a:t>Exemplo 1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146DA325-2E89-4762-92C3-BF273643CE7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69023"/>
            <a:ext cx="10515600" cy="5688977"/>
          </a:xfrm>
        </p:spPr>
        <p:txBody>
          <a:bodyPr>
            <a:normAutofit lnSpcReduction="10000"/>
          </a:bodyPr>
          <a:lstStyle/>
          <a:p>
            <a:r>
              <a:rPr lang="pt-BR" dirty="0"/>
              <a:t>Considere o modelo:</a:t>
            </a:r>
          </a:p>
          <a:p>
            <a:endParaRPr lang="pt-BR" sz="2000" dirty="0"/>
          </a:p>
          <a:p>
            <a:r>
              <a:rPr lang="pt-BR" sz="2400" dirty="0"/>
              <a:t>onde x, u e y são escalares. Assumindo que o estado inicial do sistema é zero. </a:t>
            </a:r>
          </a:p>
          <a:p>
            <a:endParaRPr lang="pt-BR" sz="2400" dirty="0"/>
          </a:p>
          <a:p>
            <a:r>
              <a:rPr lang="pt-BR" sz="2400" dirty="0"/>
              <a:t>A  relação de entrada-saída :</a:t>
            </a:r>
          </a:p>
          <a:p>
            <a:endParaRPr lang="pt-BR" dirty="0"/>
          </a:p>
          <a:p>
            <a:endParaRPr lang="pt-BR" dirty="0"/>
          </a:p>
          <a:p>
            <a:r>
              <a:rPr lang="pt-BR" sz="2400" dirty="0"/>
              <a:t>Cuja Função de transferência: </a:t>
            </a:r>
          </a:p>
          <a:p>
            <a:endParaRPr lang="pt-BR" sz="2400" dirty="0"/>
          </a:p>
          <a:p>
            <a:endParaRPr lang="pt-BR" sz="2400" dirty="0"/>
          </a:p>
          <a:p>
            <a:endParaRPr lang="pt-BR" sz="2400" dirty="0"/>
          </a:p>
          <a:p>
            <a:r>
              <a:rPr lang="pt-BR" sz="2400" dirty="0"/>
              <a:t>Não é possível determinar todos os parâmetros a, b e c das medidas de entrada-saída. </a:t>
            </a:r>
          </a:p>
          <a:p>
            <a:endParaRPr lang="pt-BR" sz="2400" dirty="0"/>
          </a:p>
          <a:p>
            <a:endParaRPr lang="pt-BR" dirty="0"/>
          </a:p>
        </p:txBody>
      </p:sp>
      <p:sp>
        <p:nvSpPr>
          <p:cNvPr id="4" name="Rectangle 2">
            <a:extLst>
              <a:ext uri="{FF2B5EF4-FFF2-40B4-BE49-F238E27FC236}">
                <a16:creationId xmlns:a16="http://schemas.microsoft.com/office/drawing/2014/main" id="{5A1E1B7D-E612-47A7-9A9F-2F5BC39B1751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t-BR"/>
          </a:p>
        </p:txBody>
      </p:sp>
      <p:graphicFrame>
        <p:nvGraphicFramePr>
          <p:cNvPr id="5" name="Objeto 4">
            <a:extLst>
              <a:ext uri="{FF2B5EF4-FFF2-40B4-BE49-F238E27FC236}">
                <a16:creationId xmlns:a16="http://schemas.microsoft.com/office/drawing/2014/main" id="{2732EC8F-C89A-4E32-BF38-B14567A0369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54230861"/>
              </p:ext>
            </p:extLst>
          </p:nvPr>
        </p:nvGraphicFramePr>
        <p:xfrm>
          <a:off x="4801285" y="1138068"/>
          <a:ext cx="3691269" cy="81079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34" name="Equation" r:id="rId3" imgW="1612900" imgH="393700" progId="Equation.DSMT4">
                  <p:embed/>
                </p:oleObj>
              </mc:Choice>
              <mc:Fallback>
                <p:oleObj name="Equation" r:id="rId3" imgW="1612900" imgH="393700" progId="Equation.DSMT4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01285" y="1138068"/>
                        <a:ext cx="3691269" cy="810799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Rectangle 5">
            <a:extLst>
              <a:ext uri="{FF2B5EF4-FFF2-40B4-BE49-F238E27FC236}">
                <a16:creationId xmlns:a16="http://schemas.microsoft.com/office/drawing/2014/main" id="{B5CD11A7-621D-4901-B654-F5116753962B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t-BR"/>
          </a:p>
        </p:txBody>
      </p:sp>
      <p:graphicFrame>
        <p:nvGraphicFramePr>
          <p:cNvPr id="7" name="Objeto 6">
            <a:extLst>
              <a:ext uri="{FF2B5EF4-FFF2-40B4-BE49-F238E27FC236}">
                <a16:creationId xmlns:a16="http://schemas.microsoft.com/office/drawing/2014/main" id="{33AA8D00-8DA6-4885-90AE-E08FFEB00DF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69302142"/>
              </p:ext>
            </p:extLst>
          </p:nvPr>
        </p:nvGraphicFramePr>
        <p:xfrm>
          <a:off x="5125510" y="2577201"/>
          <a:ext cx="3691269" cy="92281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35" name="Equation" r:id="rId5" imgW="1854200" imgH="469900" progId="Equation.DSMT4">
                  <p:embed/>
                </p:oleObj>
              </mc:Choice>
              <mc:Fallback>
                <p:oleObj name="Equation" r:id="rId5" imgW="1854200" imgH="469900" progId="Equation.DSMT4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25510" y="2577201"/>
                        <a:ext cx="3691269" cy="92281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to 7">
            <a:extLst>
              <a:ext uri="{FF2B5EF4-FFF2-40B4-BE49-F238E27FC236}">
                <a16:creationId xmlns:a16="http://schemas.microsoft.com/office/drawing/2014/main" id="{8D2A42C7-C563-4AA0-8ADB-82DF0EA7180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12844881"/>
              </p:ext>
            </p:extLst>
          </p:nvPr>
        </p:nvGraphicFramePr>
        <p:xfrm>
          <a:off x="5220854" y="3952186"/>
          <a:ext cx="1750291" cy="90249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36" name="Equation" r:id="rId7" imgW="812520" imgH="419040" progId="Equation.DSMT4">
                  <p:embed/>
                </p:oleObj>
              </mc:Choice>
              <mc:Fallback>
                <p:oleObj name="Equation" r:id="rId7" imgW="812520" imgH="41904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220854" y="3952186"/>
                        <a:ext cx="1750291" cy="90249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to 8">
            <a:extLst>
              <a:ext uri="{FF2B5EF4-FFF2-40B4-BE49-F238E27FC236}">
                <a16:creationId xmlns:a16="http://schemas.microsoft.com/office/drawing/2014/main" id="{E05BA194-9B8E-4AA9-80AD-9B6C561F5B0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60905296"/>
              </p:ext>
            </p:extLst>
          </p:nvPr>
        </p:nvGraphicFramePr>
        <p:xfrm>
          <a:off x="8120063" y="3933825"/>
          <a:ext cx="3690937" cy="1693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37" name="Equation" r:id="rId9" imgW="1549080" imgH="711000" progId="Equation.DSMT4">
                  <p:embed/>
                </p:oleObj>
              </mc:Choice>
              <mc:Fallback>
                <p:oleObj name="Equation" r:id="rId9" imgW="1549080" imgH="7110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8120063" y="3933825"/>
                        <a:ext cx="3690937" cy="16938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Elipse 9">
            <a:extLst>
              <a:ext uri="{FF2B5EF4-FFF2-40B4-BE49-F238E27FC236}">
                <a16:creationId xmlns:a16="http://schemas.microsoft.com/office/drawing/2014/main" id="{32906EAD-AF56-4951-B901-A7E2D2E03AA0}"/>
              </a:ext>
            </a:extLst>
          </p:cNvPr>
          <p:cNvSpPr/>
          <p:nvPr/>
        </p:nvSpPr>
        <p:spPr>
          <a:xfrm>
            <a:off x="6400800" y="3896869"/>
            <a:ext cx="417095" cy="46658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1" name="Elipse 10">
            <a:extLst>
              <a:ext uri="{FF2B5EF4-FFF2-40B4-BE49-F238E27FC236}">
                <a16:creationId xmlns:a16="http://schemas.microsoft.com/office/drawing/2014/main" id="{DD90C7B1-9A8A-4205-9EE8-9D499AC3AA32}"/>
              </a:ext>
            </a:extLst>
          </p:cNvPr>
          <p:cNvSpPr/>
          <p:nvPr/>
        </p:nvSpPr>
        <p:spPr>
          <a:xfrm>
            <a:off x="6673516" y="4363453"/>
            <a:ext cx="417095" cy="522182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cxnSp>
        <p:nvCxnSpPr>
          <p:cNvPr id="13" name="Conector de Seta Reta 12">
            <a:extLst>
              <a:ext uri="{FF2B5EF4-FFF2-40B4-BE49-F238E27FC236}">
                <a16:creationId xmlns:a16="http://schemas.microsoft.com/office/drawing/2014/main" id="{3ACD4F01-E51B-4930-BF6D-6EDFEF88A3D9}"/>
              </a:ext>
            </a:extLst>
          </p:cNvPr>
          <p:cNvCxnSpPr>
            <a:cxnSpLocks/>
            <a:stCxn id="10" idx="7"/>
          </p:cNvCxnSpPr>
          <p:nvPr/>
        </p:nvCxnSpPr>
        <p:spPr>
          <a:xfrm>
            <a:off x="6756813" y="3965199"/>
            <a:ext cx="333798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Conector de Seta Reta 16">
            <a:extLst>
              <a:ext uri="{FF2B5EF4-FFF2-40B4-BE49-F238E27FC236}">
                <a16:creationId xmlns:a16="http://schemas.microsoft.com/office/drawing/2014/main" id="{C8687642-A4BD-4103-9218-8139831314C8}"/>
              </a:ext>
            </a:extLst>
          </p:cNvPr>
          <p:cNvCxnSpPr>
            <a:stCxn id="11" idx="6"/>
          </p:cNvCxnSpPr>
          <p:nvPr/>
        </p:nvCxnSpPr>
        <p:spPr>
          <a:xfrm>
            <a:off x="7090611" y="4624544"/>
            <a:ext cx="203324" cy="61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CaixaDeTexto 18">
            <a:extLst>
              <a:ext uri="{FF2B5EF4-FFF2-40B4-BE49-F238E27FC236}">
                <a16:creationId xmlns:a16="http://schemas.microsoft.com/office/drawing/2014/main" id="{B1429DBC-2794-49A6-B535-1C6F34273B49}"/>
              </a:ext>
            </a:extLst>
          </p:cNvPr>
          <p:cNvSpPr txBox="1"/>
          <p:nvPr/>
        </p:nvSpPr>
        <p:spPr>
          <a:xfrm>
            <a:off x="7087147" y="3747069"/>
            <a:ext cx="4235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dirty="0"/>
              <a:t>p1</a:t>
            </a:r>
          </a:p>
        </p:txBody>
      </p:sp>
      <p:sp>
        <p:nvSpPr>
          <p:cNvPr id="20" name="CaixaDeTexto 19">
            <a:extLst>
              <a:ext uri="{FF2B5EF4-FFF2-40B4-BE49-F238E27FC236}">
                <a16:creationId xmlns:a16="http://schemas.microsoft.com/office/drawing/2014/main" id="{E9670867-6956-4687-8F1C-BB7CDE9D6CDF}"/>
              </a:ext>
            </a:extLst>
          </p:cNvPr>
          <p:cNvSpPr txBox="1"/>
          <p:nvPr/>
        </p:nvSpPr>
        <p:spPr>
          <a:xfrm>
            <a:off x="7249768" y="4411754"/>
            <a:ext cx="4235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dirty="0"/>
              <a:t>p2</a:t>
            </a:r>
          </a:p>
        </p:txBody>
      </p:sp>
    </p:spTree>
    <p:extLst>
      <p:ext uri="{BB962C8B-B14F-4D97-AF65-F5344CB8AC3E}">
        <p14:creationId xmlns:p14="http://schemas.microsoft.com/office/powerpoint/2010/main" val="163290786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6B7493D-32CB-4E9C-AFE5-29FD162E66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325563"/>
          </a:xfrm>
        </p:spPr>
        <p:txBody>
          <a:bodyPr/>
          <a:lstStyle/>
          <a:p>
            <a:r>
              <a:rPr lang="pt-BR" b="1" dirty="0"/>
              <a:t>Exemplo 2</a:t>
            </a:r>
            <a:endParaRPr lang="pt-BR" dirty="0"/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A0C4DADD-66B1-4DB2-A13B-DAEC0C97B3F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298712"/>
            <a:ext cx="10515600" cy="5559287"/>
          </a:xfrm>
        </p:spPr>
        <p:txBody>
          <a:bodyPr>
            <a:normAutofit/>
          </a:bodyPr>
          <a:lstStyle/>
          <a:p>
            <a:r>
              <a:rPr lang="pt-BR" sz="2400" dirty="0"/>
              <a:t>Considere o modelo compartimental:</a:t>
            </a:r>
          </a:p>
          <a:p>
            <a:endParaRPr lang="pt-BR" sz="2400" dirty="0"/>
          </a:p>
          <a:p>
            <a:endParaRPr lang="pt-BR" sz="2400" dirty="0"/>
          </a:p>
          <a:p>
            <a:endParaRPr lang="pt-BR" sz="2400" dirty="0"/>
          </a:p>
          <a:p>
            <a:endParaRPr lang="pt-BR" sz="2400" dirty="0"/>
          </a:p>
          <a:p>
            <a:endParaRPr lang="pt-BR" sz="2400" dirty="0"/>
          </a:p>
          <a:p>
            <a:endParaRPr lang="pt-BR" sz="2400" dirty="0"/>
          </a:p>
          <a:p>
            <a:r>
              <a:rPr lang="pt-BR" sz="2400" dirty="0"/>
              <a:t>Suponha que o sistema seja analisado injetando um marcador no compartimento 1 e retirando amostras do mesmo compartimento.</a:t>
            </a:r>
          </a:p>
          <a:p>
            <a:r>
              <a:rPr lang="pt-BR" sz="2400" dirty="0">
                <a:ea typeface="Calibri" panose="020F0502020204030204" pitchFamily="34" charset="0"/>
                <a:cs typeface="Times New Roman" panose="02020603050405020304" pitchFamily="18" charset="0"/>
              </a:rPr>
              <a:t>Sejam x</a:t>
            </a:r>
            <a:r>
              <a:rPr lang="pt-BR" sz="2400" baseline="-25000" dirty="0">
                <a:ea typeface="Calibri" panose="020F0502020204030204" pitchFamily="34" charset="0"/>
                <a:cs typeface="Times New Roman" panose="02020603050405020304" pitchFamily="18" charset="0"/>
              </a:rPr>
              <a:t>1</a:t>
            </a:r>
            <a:r>
              <a:rPr lang="pt-BR" sz="2400" dirty="0">
                <a:ea typeface="Calibri" panose="020F0502020204030204" pitchFamily="34" charset="0"/>
                <a:cs typeface="Times New Roman" panose="02020603050405020304" pitchFamily="18" charset="0"/>
              </a:rPr>
              <a:t> e x</a:t>
            </a:r>
            <a:r>
              <a:rPr lang="pt-BR" sz="2400" baseline="-25000" dirty="0"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pt-BR" sz="2400" dirty="0">
                <a:ea typeface="Calibri" panose="020F0502020204030204" pitchFamily="34" charset="0"/>
                <a:cs typeface="Times New Roman" panose="02020603050405020304" pitchFamily="18" charset="0"/>
              </a:rPr>
              <a:t> as concentrações dos compartimentos 1 e 2. </a:t>
            </a:r>
            <a:endParaRPr lang="pt-BR" sz="24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pt-BR" sz="2400" dirty="0"/>
          </a:p>
        </p:txBody>
      </p:sp>
      <p:pic>
        <p:nvPicPr>
          <p:cNvPr id="4" name="Imagem 3">
            <a:extLst>
              <a:ext uri="{FF2B5EF4-FFF2-40B4-BE49-F238E27FC236}">
                <a16:creationId xmlns:a16="http://schemas.microsoft.com/office/drawing/2014/main" id="{6A801ABA-C4E7-413B-91BA-86F05883D2E7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22111" y="1724436"/>
            <a:ext cx="7362246" cy="239036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226474661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721</TotalTime>
  <Words>734</Words>
  <Application>Microsoft Office PowerPoint</Application>
  <PresentationFormat>Widescreen</PresentationFormat>
  <Paragraphs>124</Paragraphs>
  <Slides>20</Slides>
  <Notes>0</Notes>
  <HiddenSlides>0</HiddenSlides>
  <MMClips>0</MMClips>
  <ScaleCrop>false</ScaleCrop>
  <HeadingPairs>
    <vt:vector size="8" baseType="variant">
      <vt:variant>
        <vt:lpstr>Fontes usadas</vt:lpstr>
      </vt:variant>
      <vt:variant>
        <vt:i4>5</vt:i4>
      </vt:variant>
      <vt:variant>
        <vt:lpstr>Tema</vt:lpstr>
      </vt:variant>
      <vt:variant>
        <vt:i4>1</vt:i4>
      </vt:variant>
      <vt:variant>
        <vt:lpstr>Servidores OLE inseridos</vt:lpstr>
      </vt:variant>
      <vt:variant>
        <vt:i4>2</vt:i4>
      </vt:variant>
      <vt:variant>
        <vt:lpstr>Títulos de slides</vt:lpstr>
      </vt:variant>
      <vt:variant>
        <vt:i4>20</vt:i4>
      </vt:variant>
    </vt:vector>
  </HeadingPairs>
  <TitlesOfParts>
    <vt:vector size="28" baseType="lpstr">
      <vt:lpstr>Arial</vt:lpstr>
      <vt:lpstr>Calibri</vt:lpstr>
      <vt:lpstr>Calibri Light</vt:lpstr>
      <vt:lpstr>Cambria Math</vt:lpstr>
      <vt:lpstr>Times New Roman</vt:lpstr>
      <vt:lpstr>Tema do Office</vt:lpstr>
      <vt:lpstr>Equation</vt:lpstr>
      <vt:lpstr>MathType 6.0 Equation</vt:lpstr>
      <vt:lpstr>IDENTIFICABILIDADE ESTRUTURAL</vt:lpstr>
      <vt:lpstr>Introdução </vt:lpstr>
      <vt:lpstr>Exemplo - Sistema massa-mola </vt:lpstr>
      <vt:lpstr>Resultado</vt:lpstr>
      <vt:lpstr>Identificabilidade Estrutural vs Identificabilidade Prática</vt:lpstr>
      <vt:lpstr>paper: On Structural Identifiability  (Mathematical Biosciences) – Bellman and Astrom (1970)</vt:lpstr>
      <vt:lpstr>Introdução – Problema de Identificação</vt:lpstr>
      <vt:lpstr>Exemplo 1</vt:lpstr>
      <vt:lpstr>Exemplo 2</vt:lpstr>
      <vt:lpstr>Exemplo 2</vt:lpstr>
      <vt:lpstr>Exemplo 2</vt:lpstr>
      <vt:lpstr>Definições</vt:lpstr>
      <vt:lpstr>Sistema Massa-Mola</vt:lpstr>
      <vt:lpstr>Modelo Compartimental</vt:lpstr>
      <vt:lpstr>Modelo Compartimental</vt:lpstr>
      <vt:lpstr>Modelo Compartimental (alterando a saída para o compartimento 3)</vt:lpstr>
      <vt:lpstr>Identificabilidade da Estrutura Linear S</vt:lpstr>
      <vt:lpstr>Modelo da Máquina Síncrona ( Dissertação Prof. Elmer)</vt:lpstr>
      <vt:lpstr>Modelo Máquina -  Trabalhos Futuros</vt:lpstr>
      <vt:lpstr>Apresentação do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IDENTIFICABILIDADE ESTRUTURAL</dc:title>
  <dc:creator>Taylon</dc:creator>
  <cp:lastModifiedBy>Taylon</cp:lastModifiedBy>
  <cp:revision>49</cp:revision>
  <dcterms:created xsi:type="dcterms:W3CDTF">2018-05-03T10:41:40Z</dcterms:created>
  <dcterms:modified xsi:type="dcterms:W3CDTF">2018-05-04T14:42:40Z</dcterms:modified>
</cp:coreProperties>
</file>