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Default Extension="emf" ContentType="image/x-emf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89" r:id="rId4"/>
    <p:sldId id="290" r:id="rId5"/>
    <p:sldId id="291" r:id="rId6"/>
    <p:sldId id="259" r:id="rId7"/>
    <p:sldId id="265" r:id="rId8"/>
    <p:sldId id="260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96" r:id="rId17"/>
    <p:sldId id="273" r:id="rId18"/>
    <p:sldId id="275" r:id="rId19"/>
    <p:sldId id="274" r:id="rId20"/>
    <p:sldId id="272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8" r:id="rId29"/>
    <p:sldId id="284" r:id="rId30"/>
    <p:sldId id="286" r:id="rId31"/>
    <p:sldId id="287" r:id="rId32"/>
    <p:sldId id="292" r:id="rId33"/>
    <p:sldId id="293" r:id="rId34"/>
    <p:sldId id="294" r:id="rId35"/>
    <p:sldId id="295" r:id="rId36"/>
    <p:sldId id="285" r:id="rId37"/>
    <p:sldId id="262" r:id="rId38"/>
    <p:sldId id="263" r:id="rId39"/>
  </p:sldIdLst>
  <p:sldSz cx="9144000" cy="5143500" type="screen16x9"/>
  <p:notesSz cx="6858000" cy="9144000"/>
  <p:embeddedFontLst>
    <p:embeddedFont>
      <p:font typeface="Proxima Nova" charset="0"/>
      <p:regular r:id="rId41"/>
      <p:bold r:id="rId42"/>
      <p:italic r:id="rId43"/>
      <p:boldItalic r:id="rId44"/>
    </p:embeddedFont>
    <p:embeddedFont>
      <p:font typeface="Segoe Print" pitchFamily="2" charset="0"/>
      <p:regular r:id="rId45"/>
      <p:bold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63D29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779" autoAdjust="0"/>
  </p:normalViewPr>
  <p:slideViewPr>
    <p:cSldViewPr snapToGrid="0">
      <p:cViewPr>
        <p:scale>
          <a:sx n="100" d="100"/>
          <a:sy n="100" d="100"/>
        </p:scale>
        <p:origin x="-296" y="21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5601571a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5601571a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1820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45762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83460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75612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5601571a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5601571a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024972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5601571a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5601571a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5601571a3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5601571a3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5601571a3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5601571a3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601571a3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601571a3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5601571a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5601571a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09505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5601571a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5601571a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5601571a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5601571a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094093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5601571a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5601571a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180300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5601571a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5601571a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38166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7151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200" userDrawn="1">
          <p15:clr>
            <a:srgbClr val="CCCCCC"/>
          </p15:clr>
        </p15:guide>
        <p15:guide id="2" pos="5560" userDrawn="1">
          <p15:clr>
            <a:srgbClr val="CCCCC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200" userDrawn="1">
          <p15:clr>
            <a:srgbClr val="CCCCCC"/>
          </p15:clr>
        </p15:guide>
        <p15:guide id="2" pos="2709" userDrawn="1">
          <p15:clr>
            <a:srgbClr val="CCCCCC"/>
          </p15:clr>
        </p15:guide>
        <p15:guide id="3" pos="3050" userDrawn="1">
          <p15:clr>
            <a:srgbClr val="CCCCCC"/>
          </p15:clr>
        </p15:guide>
        <p15:guide id="4" pos="5560" userDrawn="1">
          <p15:clr>
            <a:srgbClr val="CCCCC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11" userDrawn="1">
          <p15:clr>
            <a:srgbClr val="F26B43"/>
          </p15:clr>
        </p15:guide>
        <p15:guide id="2" orient="horz" pos="663" userDrawn="1">
          <p15:clr>
            <a:srgbClr val="F26B43"/>
          </p15:clr>
        </p15:guide>
        <p15:guide id="3" orient="horz" pos="2914" userDrawn="1">
          <p15:clr>
            <a:srgbClr val="F26B43"/>
          </p15:clr>
        </p15:guide>
        <p15:guide id="4" pos="196" userDrawn="1">
          <p15:clr>
            <a:srgbClr val="F26B43"/>
          </p15:clr>
        </p15:guide>
        <p15:guide id="5" pos="55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29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6.png"/><Relationship Id="rId5" Type="http://schemas.openxmlformats.org/officeDocument/2006/relationships/image" Target="../media/image39.png"/><Relationship Id="rId10" Type="http://schemas.openxmlformats.org/officeDocument/2006/relationships/image" Target="../media/image15.png"/><Relationship Id="rId4" Type="http://schemas.openxmlformats.org/officeDocument/2006/relationships/image" Target="../media/image38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6.xml"/><Relationship Id="rId7" Type="http://schemas.openxmlformats.org/officeDocument/2006/relationships/image" Target="../media/image51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30.xml"/><Relationship Id="rId7" Type="http://schemas.openxmlformats.org/officeDocument/2006/relationships/image" Target="../media/image5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emf"/><Relationship Id="rId4" Type="http://schemas.openxmlformats.org/officeDocument/2006/relationships/tags" Target="../tags/tag31.xml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7.png"/><Relationship Id="rId4" Type="http://schemas.microsoft.com/office/2007/relationships/media" Target="../media/media3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9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6.png"/><Relationship Id="rId5" Type="http://schemas.openxmlformats.org/officeDocument/2006/relationships/image" Target="../media/image39.png"/><Relationship Id="rId15" Type="http://schemas.openxmlformats.org/officeDocument/2006/relationships/image" Target="../media/image60.png"/><Relationship Id="rId10" Type="http://schemas.openxmlformats.org/officeDocument/2006/relationships/image" Target="../media/image15.png"/><Relationship Id="rId4" Type="http://schemas.openxmlformats.org/officeDocument/2006/relationships/image" Target="../media/image38.png"/><Relationship Id="rId9" Type="http://schemas.openxmlformats.org/officeDocument/2006/relationships/image" Target="../media/image18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8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Medidor de produtividade de um motor de britagem trifásico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0450" y="3182352"/>
            <a:ext cx="81231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Trabalho de conclusão de curso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Ana Luísa Vieira Pacheco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São Carlos, 22 de novembro de 2019</a:t>
            </a:r>
            <a:endParaRPr sz="180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overall_0_132175655137160981 columns_1_132175655137160981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/>
              <a:t>Etapas de implementação</a:t>
            </a:r>
            <a:endParaRPr dirty="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overall_1_132175655268810565 columns_1_132175655268810565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972" y="1746969"/>
            <a:ext cx="8855090" cy="1006272"/>
            <a:chOff x="167972" y="1746969"/>
            <a:chExt cx="8855090" cy="1006272"/>
          </a:xfrm>
        </p:grpSpPr>
        <p:sp>
          <p:nvSpPr>
            <p:cNvPr id="33" name="btfpValueChainElement9465711"/>
            <p:cNvSpPr/>
            <p:nvPr/>
          </p:nvSpPr>
          <p:spPr bwMode="gray">
            <a:xfrm>
              <a:off x="167972" y="1746969"/>
              <a:ext cx="1686884" cy="1006272"/>
            </a:xfrm>
            <a:prstGeom prst="homePlate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medição de corrente e tensão do motor</a:t>
              </a:r>
            </a:p>
          </p:txBody>
        </p:sp>
        <p:sp>
          <p:nvSpPr>
            <p:cNvPr id="34" name="btfpValueChainElement9465712"/>
            <p:cNvSpPr/>
            <p:nvPr/>
          </p:nvSpPr>
          <p:spPr bwMode="gray">
            <a:xfrm>
              <a:off x="1601613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507867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FFFFFF"/>
                  </a:solidFill>
                </a:rPr>
                <a:t>Sistema de adequação dos sinais e proteção do </a:t>
              </a:r>
              <a:r>
                <a:rPr lang="pt-BR" sz="1100" dirty="0" err="1" smtClean="0">
                  <a:solidFill>
                    <a:srgbClr val="FFFFFF"/>
                  </a:solidFill>
                </a:rPr>
                <a:t>Arduino</a:t>
              </a:r>
              <a:endParaRPr lang="pt-BR" sz="11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5" name="btfpValueChainElement9465713"/>
            <p:cNvSpPr/>
            <p:nvPr/>
          </p:nvSpPr>
          <p:spPr bwMode="gray">
            <a:xfrm>
              <a:off x="5902536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Ensaios com diferentes cargas e cálculo da produtividade</a:t>
              </a:r>
            </a:p>
          </p:txBody>
        </p:sp>
        <p:sp>
          <p:nvSpPr>
            <p:cNvPr id="36" name="btfpValueChainElement9465714"/>
            <p:cNvSpPr/>
            <p:nvPr/>
          </p:nvSpPr>
          <p:spPr bwMode="gray">
            <a:xfrm>
              <a:off x="4468895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Programação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r>
                <a:rPr lang="pt-BR" sz="1100" dirty="0" smtClean="0">
                  <a:solidFill>
                    <a:srgbClr val="000000"/>
                  </a:solidFill>
                </a:rPr>
                <a:t> para aquisição dos sinais e cálculo da potência ativa</a:t>
              </a:r>
            </a:p>
          </p:txBody>
        </p:sp>
        <p:sp>
          <p:nvSpPr>
            <p:cNvPr id="37" name="btfpValueChainElement9465715"/>
            <p:cNvSpPr/>
            <p:nvPr/>
          </p:nvSpPr>
          <p:spPr bwMode="gray">
            <a:xfrm>
              <a:off x="3035254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Implementação dos circuitos de medição e adequação</a:t>
              </a:r>
            </a:p>
          </p:txBody>
        </p:sp>
        <p:sp>
          <p:nvSpPr>
            <p:cNvPr id="38" name="btfpValueChainElement9465715"/>
            <p:cNvSpPr/>
            <p:nvPr/>
          </p:nvSpPr>
          <p:spPr bwMode="gray">
            <a:xfrm>
              <a:off x="7336178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Visualização dos dados de produtividade e potência ativa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 bwMode="gray">
          <a:xfrm>
            <a:off x="234522" y="1446640"/>
            <a:ext cx="557784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gray">
          <a:xfrm>
            <a:off x="5955630" y="1446640"/>
            <a:ext cx="137160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gray">
          <a:xfrm>
            <a:off x="7494800" y="1446640"/>
            <a:ext cx="1258005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 bwMode="gray">
          <a:xfrm>
            <a:off x="2121186" y="1337781"/>
            <a:ext cx="2105311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Medidor de potência ativa</a:t>
            </a:r>
          </a:p>
        </p:txBody>
      </p:sp>
      <p:sp>
        <p:nvSpPr>
          <p:cNvPr id="43" name="TextBox 42"/>
          <p:cNvSpPr txBox="1"/>
          <p:nvPr/>
        </p:nvSpPr>
        <p:spPr bwMode="gray">
          <a:xfrm>
            <a:off x="6073273" y="1240370"/>
            <a:ext cx="1148319" cy="442035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 algn="ctr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Cálculo da </a:t>
            </a:r>
            <a:b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</a:b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produtividade</a:t>
            </a:r>
          </a:p>
        </p:txBody>
      </p:sp>
      <p:sp>
        <p:nvSpPr>
          <p:cNvPr id="44" name="TextBox 43"/>
          <p:cNvSpPr txBox="1"/>
          <p:nvPr/>
        </p:nvSpPr>
        <p:spPr bwMode="gray">
          <a:xfrm>
            <a:off x="7742026" y="1337781"/>
            <a:ext cx="766804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Relatório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67" y="3414667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541958" flipV="1">
            <a:off x="603987" y="2813084"/>
            <a:ext cx="366209" cy="39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67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Circuito de adequação sinal e proteção do </a:t>
            </a:r>
            <a:r>
              <a:rPr lang="pt-BR" dirty="0" err="1" smtClean="0"/>
              <a:t>Arduino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>
                    <a:alpha val="0"/>
                  </a:srgbClr>
                </a:solidFill>
              </a:rPr>
              <a:t>overall_0_132177840874200257 columns_1_132177831923465272 5_0_132177840884073242 6_1_132177842368165459 21_1_132177844003946357 25_1_132177844021977599 29_1_132177844028141187 33_1_132177844033887841 37_1_132177844041152790 41_1_132177844054819820 45_1_132177844063109796 52_1_132177856113909378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49" name="btfpIcon128665"/>
          <p:cNvGrpSpPr/>
          <p:nvPr>
            <p:custDataLst>
              <p:tags r:id="rId1"/>
            </p:custDataLst>
          </p:nvPr>
        </p:nvGrpSpPr>
        <p:grpSpPr>
          <a:xfrm>
            <a:off x="317500" y="1117058"/>
            <a:ext cx="412074" cy="412074"/>
            <a:chOff x="5814383" y="3147800"/>
            <a:chExt cx="1081088" cy="1081088"/>
          </a:xfrm>
        </p:grpSpPr>
        <p:sp>
          <p:nvSpPr>
            <p:cNvPr id="50" name="btfpIconCircle128665"/>
            <p:cNvSpPr>
              <a:spLocks/>
            </p:cNvSpPr>
            <p:nvPr/>
          </p:nvSpPr>
          <p:spPr bwMode="gray">
            <a:xfrm>
              <a:off x="5814383" y="3147800"/>
              <a:ext cx="1081088" cy="1081088"/>
            </a:xfrm>
            <a:prstGeom prst="ellipse">
              <a:avLst/>
            </a:prstGeom>
            <a:solidFill>
              <a:srgbClr val="CC0000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51" name="btfpIconLines12866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4383" y="3147800"/>
              <a:ext cx="1081088" cy="1081088"/>
            </a:xfrm>
            <a:prstGeom prst="rect">
              <a:avLst/>
            </a:prstGeom>
          </p:spPr>
        </p:pic>
      </p:grpSp>
      <p:sp>
        <p:nvSpPr>
          <p:cNvPr id="52" name="btfpBulletedList524076"/>
          <p:cNvSpPr txBox="1"/>
          <p:nvPr>
            <p:custDataLst>
              <p:tags r:id="rId2"/>
            </p:custDataLst>
          </p:nvPr>
        </p:nvSpPr>
        <p:spPr>
          <a:xfrm>
            <a:off x="729574" y="1114383"/>
            <a:ext cx="8005864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200" dirty="0" err="1" smtClean="0"/>
              <a:t>Arduino</a:t>
            </a:r>
            <a:r>
              <a:rPr lang="pt-BR" sz="1200" dirty="0" smtClean="0"/>
              <a:t> aceita apenas tensões </a:t>
            </a:r>
            <a:r>
              <a:rPr lang="pt-BR" sz="1200" b="1" dirty="0" smtClean="0"/>
              <a:t>entre 0V e 5V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/>
              <a:t>Necessidade de adicionar um </a:t>
            </a:r>
            <a:r>
              <a:rPr lang="pt-BR" sz="1200" b="1" dirty="0" smtClean="0"/>
              <a:t>offset de ~2,5V </a:t>
            </a:r>
            <a:r>
              <a:rPr lang="pt-BR" sz="1200" dirty="0" smtClean="0"/>
              <a:t>nos sinais e colocar um </a:t>
            </a:r>
            <a:r>
              <a:rPr lang="pt-BR" sz="1200" b="1" dirty="0" smtClean="0"/>
              <a:t>limitador mínimo de tensão de 0V e máximo de 5V</a:t>
            </a:r>
          </a:p>
          <a:p>
            <a:endParaRPr lang="pt-BR" sz="1200" b="1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281" y="1916197"/>
            <a:ext cx="7942240" cy="255141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0350" y="3512695"/>
            <a:ext cx="2469431" cy="143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61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Diagrama trifásico do medidor de potência ativa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overall_1_132177862397625120 columns_1_132177862397625120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288" y="1082338"/>
            <a:ext cx="7391500" cy="38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98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/>
              <a:t>Etapas de implementação</a:t>
            </a:r>
            <a:endParaRPr dirty="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overall_1_132175655268810565 columns_1_132175655268810565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972" y="1746969"/>
            <a:ext cx="8855090" cy="1006272"/>
            <a:chOff x="167972" y="1746969"/>
            <a:chExt cx="8855090" cy="1006272"/>
          </a:xfrm>
        </p:grpSpPr>
        <p:sp>
          <p:nvSpPr>
            <p:cNvPr id="33" name="btfpValueChainElement9465711"/>
            <p:cNvSpPr/>
            <p:nvPr/>
          </p:nvSpPr>
          <p:spPr bwMode="gray">
            <a:xfrm>
              <a:off x="167972" y="1746969"/>
              <a:ext cx="1686884" cy="1006272"/>
            </a:xfrm>
            <a:prstGeom prst="homePlate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medição de corrente e tensão do motor</a:t>
              </a:r>
            </a:p>
          </p:txBody>
        </p:sp>
        <p:sp>
          <p:nvSpPr>
            <p:cNvPr id="34" name="btfpValueChainElement9465712"/>
            <p:cNvSpPr/>
            <p:nvPr/>
          </p:nvSpPr>
          <p:spPr bwMode="gray">
            <a:xfrm>
              <a:off x="1601613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adequação dos sinais e proteção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endParaRPr lang="pt-BR" sz="11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btfpValueChainElement9465713"/>
            <p:cNvSpPr/>
            <p:nvPr/>
          </p:nvSpPr>
          <p:spPr bwMode="gray">
            <a:xfrm>
              <a:off x="5902536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Ensaios com diferentes cargas e cálculo da produtividade</a:t>
              </a:r>
            </a:p>
          </p:txBody>
        </p:sp>
        <p:sp>
          <p:nvSpPr>
            <p:cNvPr id="36" name="btfpValueChainElement9465714"/>
            <p:cNvSpPr/>
            <p:nvPr/>
          </p:nvSpPr>
          <p:spPr bwMode="gray">
            <a:xfrm>
              <a:off x="4468895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Programação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r>
                <a:rPr lang="pt-BR" sz="1100" dirty="0" smtClean="0">
                  <a:solidFill>
                    <a:srgbClr val="000000"/>
                  </a:solidFill>
                </a:rPr>
                <a:t> para aquisição dos sinais e cálculo da potência ativa</a:t>
              </a:r>
            </a:p>
          </p:txBody>
        </p:sp>
        <p:sp>
          <p:nvSpPr>
            <p:cNvPr id="37" name="btfpValueChainElement9465715"/>
            <p:cNvSpPr/>
            <p:nvPr/>
          </p:nvSpPr>
          <p:spPr bwMode="gray">
            <a:xfrm>
              <a:off x="3035254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507867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FFFFFF"/>
                  </a:solidFill>
                </a:rPr>
                <a:t>Implementação dos circuitos de medição e adequação</a:t>
              </a:r>
            </a:p>
          </p:txBody>
        </p:sp>
        <p:sp>
          <p:nvSpPr>
            <p:cNvPr id="38" name="btfpValueChainElement9465715"/>
            <p:cNvSpPr/>
            <p:nvPr/>
          </p:nvSpPr>
          <p:spPr bwMode="gray">
            <a:xfrm>
              <a:off x="7336178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Visualização dos dados de produtividade e potência ativa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 bwMode="gray">
          <a:xfrm>
            <a:off x="234522" y="1446640"/>
            <a:ext cx="557784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gray">
          <a:xfrm>
            <a:off x="5955630" y="1446640"/>
            <a:ext cx="137160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gray">
          <a:xfrm>
            <a:off x="7494800" y="1446640"/>
            <a:ext cx="1258005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 bwMode="gray">
          <a:xfrm>
            <a:off x="2121186" y="1337781"/>
            <a:ext cx="2105311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Medidor de potência ativa</a:t>
            </a:r>
          </a:p>
        </p:txBody>
      </p:sp>
      <p:sp>
        <p:nvSpPr>
          <p:cNvPr id="43" name="TextBox 42"/>
          <p:cNvSpPr txBox="1"/>
          <p:nvPr/>
        </p:nvSpPr>
        <p:spPr bwMode="gray">
          <a:xfrm>
            <a:off x="6073273" y="1240370"/>
            <a:ext cx="1148319" cy="442035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 algn="ctr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Cálculo da </a:t>
            </a:r>
            <a:b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</a:b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produtividade</a:t>
            </a:r>
          </a:p>
        </p:txBody>
      </p:sp>
      <p:sp>
        <p:nvSpPr>
          <p:cNvPr id="44" name="TextBox 43"/>
          <p:cNvSpPr txBox="1"/>
          <p:nvPr/>
        </p:nvSpPr>
        <p:spPr bwMode="gray">
          <a:xfrm>
            <a:off x="7742026" y="1337781"/>
            <a:ext cx="766804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Relatório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9545" y="3381446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615" y="3975534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67" y="3414667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541958" flipV="1">
            <a:off x="603987" y="2813084"/>
            <a:ext cx="366209" cy="39650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541958" flipV="1">
            <a:off x="2273625" y="2813083"/>
            <a:ext cx="366209" cy="39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18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Implementação dos circuitos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overall_1_132177870815313827 columns_1_132177870815313827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241" y="945889"/>
            <a:ext cx="8763826" cy="331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170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/>
              <a:t>Etapas de implementação</a:t>
            </a:r>
            <a:endParaRPr dirty="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overall_1_132175655268810565 columns_1_132175655268810565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972" y="1746969"/>
            <a:ext cx="8855090" cy="1006272"/>
            <a:chOff x="167972" y="1746969"/>
            <a:chExt cx="8855090" cy="1006272"/>
          </a:xfrm>
        </p:grpSpPr>
        <p:sp>
          <p:nvSpPr>
            <p:cNvPr id="33" name="btfpValueChainElement9465711"/>
            <p:cNvSpPr/>
            <p:nvPr/>
          </p:nvSpPr>
          <p:spPr bwMode="gray">
            <a:xfrm>
              <a:off x="167972" y="1746969"/>
              <a:ext cx="1686884" cy="1006272"/>
            </a:xfrm>
            <a:prstGeom prst="homePlate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medição de corrente e tensão do motor</a:t>
              </a:r>
            </a:p>
          </p:txBody>
        </p:sp>
        <p:sp>
          <p:nvSpPr>
            <p:cNvPr id="34" name="btfpValueChainElement9465712"/>
            <p:cNvSpPr/>
            <p:nvPr/>
          </p:nvSpPr>
          <p:spPr bwMode="gray">
            <a:xfrm>
              <a:off x="1601613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adequação dos sinais e proteção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endParaRPr lang="pt-BR" sz="11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btfpValueChainElement9465713"/>
            <p:cNvSpPr/>
            <p:nvPr/>
          </p:nvSpPr>
          <p:spPr bwMode="gray">
            <a:xfrm>
              <a:off x="5902536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Ensaios com diferentes cargas e cálculo da produtividade</a:t>
              </a:r>
            </a:p>
          </p:txBody>
        </p:sp>
        <p:sp>
          <p:nvSpPr>
            <p:cNvPr id="36" name="btfpValueChainElement9465714"/>
            <p:cNvSpPr/>
            <p:nvPr/>
          </p:nvSpPr>
          <p:spPr bwMode="gray">
            <a:xfrm>
              <a:off x="4468895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507867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FFFFFF"/>
                  </a:solidFill>
                </a:rPr>
                <a:t>Programação do </a:t>
              </a:r>
              <a:r>
                <a:rPr lang="pt-BR" sz="1100" dirty="0" err="1" smtClean="0">
                  <a:solidFill>
                    <a:srgbClr val="FFFFFF"/>
                  </a:solidFill>
                </a:rPr>
                <a:t>Arduino</a:t>
              </a:r>
              <a:r>
                <a:rPr lang="pt-BR" sz="1100" dirty="0" smtClean="0">
                  <a:solidFill>
                    <a:srgbClr val="FFFFFF"/>
                  </a:solidFill>
                </a:rPr>
                <a:t> para aquisição dos sinais e cálculo da potência ativa</a:t>
              </a:r>
            </a:p>
          </p:txBody>
        </p:sp>
        <p:sp>
          <p:nvSpPr>
            <p:cNvPr id="37" name="btfpValueChainElement9465715"/>
            <p:cNvSpPr/>
            <p:nvPr/>
          </p:nvSpPr>
          <p:spPr bwMode="gray">
            <a:xfrm>
              <a:off x="3035254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Implementação dos circuitos de medição e adequação</a:t>
              </a:r>
            </a:p>
          </p:txBody>
        </p:sp>
        <p:sp>
          <p:nvSpPr>
            <p:cNvPr id="38" name="btfpValueChainElement9465715"/>
            <p:cNvSpPr/>
            <p:nvPr/>
          </p:nvSpPr>
          <p:spPr bwMode="gray">
            <a:xfrm>
              <a:off x="7336178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Visualização dos dados de produtividade e potência ativa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 bwMode="gray">
          <a:xfrm>
            <a:off x="234522" y="1446640"/>
            <a:ext cx="557784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gray">
          <a:xfrm>
            <a:off x="5955630" y="1446640"/>
            <a:ext cx="137160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gray">
          <a:xfrm>
            <a:off x="7494800" y="1446640"/>
            <a:ext cx="1258005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 bwMode="gray">
          <a:xfrm>
            <a:off x="2121186" y="1337781"/>
            <a:ext cx="2105311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Medidor de potência ativa</a:t>
            </a:r>
          </a:p>
        </p:txBody>
      </p:sp>
      <p:sp>
        <p:nvSpPr>
          <p:cNvPr id="43" name="TextBox 42"/>
          <p:cNvSpPr txBox="1"/>
          <p:nvPr/>
        </p:nvSpPr>
        <p:spPr bwMode="gray">
          <a:xfrm>
            <a:off x="6073273" y="1240370"/>
            <a:ext cx="1148319" cy="442035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 algn="ctr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Cálculo da </a:t>
            </a:r>
            <a:b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</a:b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produtividade</a:t>
            </a:r>
          </a:p>
        </p:txBody>
      </p:sp>
      <p:sp>
        <p:nvSpPr>
          <p:cNvPr id="44" name="TextBox 43"/>
          <p:cNvSpPr txBox="1"/>
          <p:nvPr/>
        </p:nvSpPr>
        <p:spPr bwMode="gray">
          <a:xfrm>
            <a:off x="7742026" y="1337781"/>
            <a:ext cx="766804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Relatório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0953" y="3354715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9545" y="3381446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615" y="3975534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67" y="3414667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541958" flipV="1">
            <a:off x="603987" y="2813084"/>
            <a:ext cx="366209" cy="3965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2184414" flipV="1">
            <a:off x="3836510" y="2826510"/>
            <a:ext cx="366209" cy="3965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541958" flipV="1">
            <a:off x="2273625" y="2813083"/>
            <a:ext cx="366209" cy="39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72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Arduino</a:t>
            </a:r>
            <a:r>
              <a:rPr lang="pt-BR" dirty="0" smtClean="0"/>
              <a:t> Uno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overall_0_132189091436841179 columns_1_132189090600067015 3_0_132189091443717723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3" name="btfpBulletedList338447"/>
          <p:cNvSpPr txBox="1"/>
          <p:nvPr>
            <p:custDataLst>
              <p:tags r:id="rId1"/>
            </p:custDataLst>
          </p:nvPr>
        </p:nvSpPr>
        <p:spPr>
          <a:xfrm>
            <a:off x="311700" y="1424910"/>
            <a:ext cx="4254500" cy="204671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dirty="0" smtClean="0"/>
              <a:t>Plataforma </a:t>
            </a:r>
            <a:r>
              <a:rPr lang="pt-BR" sz="1200" i="1" dirty="0" smtClean="0"/>
              <a:t>open-</a:t>
            </a:r>
            <a:r>
              <a:rPr lang="pt-BR" sz="1200" i="1" dirty="0" err="1" smtClean="0"/>
              <a:t>source</a:t>
            </a:r>
            <a:r>
              <a:rPr lang="pt-BR" sz="1200" i="1" dirty="0" smtClean="0"/>
              <a:t> para</a:t>
            </a:r>
            <a:r>
              <a:rPr lang="pt-BR" sz="1200" b="1" i="1" dirty="0" smtClean="0"/>
              <a:t> </a:t>
            </a:r>
            <a:r>
              <a:rPr lang="pt-BR" sz="1200" b="1" dirty="0" smtClean="0"/>
              <a:t>construção de projetos eletrônicos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dirty="0" smtClean="0"/>
              <a:t>Composto por dois elementos: a </a:t>
            </a:r>
            <a:r>
              <a:rPr lang="pt-BR" sz="1200" b="1" dirty="0" smtClean="0"/>
              <a:t>placa física </a:t>
            </a:r>
            <a:r>
              <a:rPr lang="pt-BR" sz="1200" dirty="0" smtClean="0"/>
              <a:t>do </a:t>
            </a:r>
            <a:r>
              <a:rPr lang="pt-BR" sz="1200" dirty="0" err="1" smtClean="0"/>
              <a:t>Arduino</a:t>
            </a:r>
            <a:r>
              <a:rPr lang="pt-BR" sz="1200" dirty="0" smtClean="0"/>
              <a:t> (</a:t>
            </a:r>
            <a:r>
              <a:rPr lang="pt-BR" sz="1200" i="1" dirty="0" smtClean="0"/>
              <a:t>hardware</a:t>
            </a:r>
            <a:r>
              <a:rPr lang="pt-BR" sz="1200" dirty="0" smtClean="0"/>
              <a:t>) e </a:t>
            </a:r>
            <a:r>
              <a:rPr lang="pt-BR" sz="1200" b="1" dirty="0" smtClean="0"/>
              <a:t>o ambiente de desenvolvimento IDE </a:t>
            </a:r>
            <a:r>
              <a:rPr lang="pt-BR" sz="1200" dirty="0" smtClean="0"/>
              <a:t>(</a:t>
            </a:r>
            <a:r>
              <a:rPr lang="pt-BR" sz="1200" i="1" dirty="0" smtClean="0"/>
              <a:t>software</a:t>
            </a:r>
            <a:r>
              <a:rPr lang="pt-BR" sz="1200" dirty="0" smtClean="0"/>
              <a:t>)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dirty="0" smtClean="0"/>
              <a:t>Uma </a:t>
            </a:r>
            <a:r>
              <a:rPr lang="pt-BR" sz="1200" b="1" dirty="0" smtClean="0"/>
              <a:t>interrupção é um sinal que interrompe o que o processador estiver fazendo </a:t>
            </a:r>
            <a:r>
              <a:rPr lang="pt-BR" sz="1200" dirty="0" smtClean="0"/>
              <a:t>para executar uma função distinta</a:t>
            </a:r>
          </a:p>
          <a:p>
            <a:pPr marL="177800" indent="-177800">
              <a:buFont typeface="Arial"/>
              <a:buChar char="•"/>
            </a:pPr>
            <a:endParaRPr lang="pt-BR" sz="1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7005"/>
          <a:stretch>
            <a:fillRect/>
          </a:stretch>
        </p:blipFill>
        <p:spPr bwMode="auto">
          <a:xfrm>
            <a:off x="4838700" y="869950"/>
            <a:ext cx="4152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398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Rotina de interrupção </a:t>
            </a:r>
            <a:r>
              <a:rPr lang="pt-BR" dirty="0" smtClean="0"/>
              <a:t>1: Cálculo da potência ativa </a:t>
            </a:r>
            <a:r>
              <a:rPr lang="pt-BR" sz="1200" i="1" dirty="0" smtClean="0"/>
              <a:t>(</a:t>
            </a:r>
            <a:r>
              <a:rPr lang="pt-BR" sz="1200" i="1" dirty="0"/>
              <a:t>f = </a:t>
            </a:r>
            <a:r>
              <a:rPr lang="pt-BR" sz="1200" i="1" dirty="0" smtClean="0"/>
              <a:t>5Hz)</a:t>
            </a:r>
            <a:endParaRPr lang="pt-BR" i="1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overall_0_132177938585664908 columns_1_132177935858477414 34_0_132177938591918725 72_1_132177952387201818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34" name="btfpBulletedList978747"/>
          <p:cNvSpPr txBox="1"/>
          <p:nvPr>
            <p:custDataLst>
              <p:tags r:id="rId1"/>
            </p:custDataLst>
          </p:nvPr>
        </p:nvSpPr>
        <p:spPr>
          <a:xfrm>
            <a:off x="317500" y="940233"/>
            <a:ext cx="8509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200" dirty="0" smtClean="0"/>
              <a:t>Objetivo: </a:t>
            </a:r>
            <a:r>
              <a:rPr lang="pt-BR" sz="1200" b="1" dirty="0">
                <a:solidFill>
                  <a:srgbClr val="990000"/>
                </a:solidFill>
              </a:rPr>
              <a:t>calcular</a:t>
            </a:r>
            <a:r>
              <a:rPr lang="pt-BR" sz="1200" dirty="0"/>
              <a:t> o valor da </a:t>
            </a:r>
            <a:r>
              <a:rPr lang="pt-BR" sz="1200" b="1" dirty="0">
                <a:solidFill>
                  <a:srgbClr val="990000"/>
                </a:solidFill>
              </a:rPr>
              <a:t>corrente e tensão no motor</a:t>
            </a:r>
            <a:r>
              <a:rPr lang="pt-BR" sz="1200" dirty="0">
                <a:solidFill>
                  <a:srgbClr val="990000"/>
                </a:solidFill>
              </a:rPr>
              <a:t> </a:t>
            </a:r>
            <a:r>
              <a:rPr lang="pt-BR" sz="1200" dirty="0"/>
              <a:t>a partir do sinal amostrado, </a:t>
            </a:r>
            <a:r>
              <a:rPr lang="pt-BR" sz="1200" b="1" dirty="0"/>
              <a:t>calcular a potência ativa</a:t>
            </a:r>
            <a:r>
              <a:rPr lang="pt-BR" sz="1200" dirty="0"/>
              <a:t>, </a:t>
            </a:r>
            <a:r>
              <a:rPr lang="pt-BR" sz="1200" b="1" dirty="0"/>
              <a:t>corrente e tensão RMS e potência aparente </a:t>
            </a:r>
            <a:r>
              <a:rPr lang="pt-BR" sz="1200" dirty="0"/>
              <a:t>e </a:t>
            </a:r>
            <a:r>
              <a:rPr lang="pt-BR" sz="1200" b="1" dirty="0"/>
              <a:t>enviar os dados </a:t>
            </a:r>
            <a:r>
              <a:rPr lang="pt-BR" sz="1200" dirty="0"/>
              <a:t>de data, hora e potência ativa para o </a:t>
            </a:r>
            <a:r>
              <a:rPr lang="pt-BR" sz="1200" b="1" dirty="0" smtClean="0"/>
              <a:t>Excel. </a:t>
            </a:r>
            <a:endParaRPr lang="pt-BR" sz="1200" i="1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8598" y="3313475"/>
            <a:ext cx="5791036" cy="11702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8598" y="1521504"/>
            <a:ext cx="5791036" cy="115553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270" y="2677039"/>
            <a:ext cx="3517360" cy="52760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270" y="4470263"/>
            <a:ext cx="3517360" cy="48227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00" y="1392406"/>
            <a:ext cx="958144" cy="3480608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305500" y="2337144"/>
            <a:ext cx="958144" cy="39365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btfpCallout572342"/>
          <p:cNvSpPr/>
          <p:nvPr/>
        </p:nvSpPr>
        <p:spPr>
          <a:xfrm>
            <a:off x="6692630" y="2807739"/>
            <a:ext cx="1256604" cy="197271"/>
          </a:xfrm>
          <a:prstGeom prst="wedgeRectCallout">
            <a:avLst>
              <a:gd name="adj1" fmla="val -58983"/>
              <a:gd name="adj2" fmla="val -14004"/>
            </a:avLst>
          </a:prstGeom>
          <a:solidFill>
            <a:srgbClr val="FFFFFF"/>
          </a:solidFill>
          <a:ln w="19050">
            <a:solidFill>
              <a:srgbClr val="5C5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00" dirty="0" smtClean="0">
                <a:solidFill>
                  <a:srgbClr val="5C5C5C"/>
                </a:solidFill>
              </a:rPr>
              <a:t>Considerando G=1</a:t>
            </a:r>
            <a:endParaRPr lang="pt-BR" sz="1000" dirty="0">
              <a:solidFill>
                <a:srgbClr val="5C5C5C"/>
              </a:solidFill>
            </a:endParaRPr>
          </a:p>
        </p:txBody>
      </p:sp>
      <p:sp>
        <p:nvSpPr>
          <p:cNvPr id="12" name="btfpCallout572342"/>
          <p:cNvSpPr/>
          <p:nvPr/>
        </p:nvSpPr>
        <p:spPr>
          <a:xfrm>
            <a:off x="6763651" y="4625975"/>
            <a:ext cx="1256604" cy="197271"/>
          </a:xfrm>
          <a:prstGeom prst="wedgeRectCallout">
            <a:avLst>
              <a:gd name="adj1" fmla="val -58983"/>
              <a:gd name="adj2" fmla="val -14004"/>
            </a:avLst>
          </a:prstGeom>
          <a:solidFill>
            <a:srgbClr val="FFFFFF"/>
          </a:solidFill>
          <a:ln w="19050">
            <a:solidFill>
              <a:srgbClr val="5C5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00" dirty="0" smtClean="0">
                <a:solidFill>
                  <a:srgbClr val="5C5C5C"/>
                </a:solidFill>
              </a:rPr>
              <a:t>Considerando G=1</a:t>
            </a:r>
            <a:endParaRPr lang="pt-BR" sz="1000" dirty="0">
              <a:solidFill>
                <a:srgbClr val="5C5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89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>
                    <a:alpha val="0"/>
                  </a:srgbClr>
                </a:solidFill>
              </a:rPr>
              <a:t>overall_0_132177938585664908 columns_1_132177935858477414 34_0_132177938591918725 3_1_132177951695454983 8_1_132177954519441622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00" y="1392406"/>
            <a:ext cx="958144" cy="3480608"/>
          </a:xfrm>
          <a:prstGeom prst="rect">
            <a:avLst/>
          </a:prstGeom>
        </p:spPr>
      </p:pic>
      <p:sp>
        <p:nvSpPr>
          <p:cNvPr id="34" name="btfpBulletedList978747"/>
          <p:cNvSpPr txBox="1"/>
          <p:nvPr>
            <p:custDataLst>
              <p:tags r:id="rId1"/>
            </p:custDataLst>
          </p:nvPr>
        </p:nvSpPr>
        <p:spPr>
          <a:xfrm>
            <a:off x="317500" y="940233"/>
            <a:ext cx="8509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200" dirty="0" smtClean="0"/>
              <a:t>Objetivo: </a:t>
            </a:r>
            <a:r>
              <a:rPr lang="pt-BR" sz="1200" b="1" dirty="0"/>
              <a:t>calcular</a:t>
            </a:r>
            <a:r>
              <a:rPr lang="pt-BR" sz="1200" dirty="0"/>
              <a:t> o valor da </a:t>
            </a:r>
            <a:r>
              <a:rPr lang="pt-BR" sz="1200" b="1" dirty="0"/>
              <a:t>corrente e tensão no motor</a:t>
            </a:r>
            <a:r>
              <a:rPr lang="pt-BR" sz="1200" dirty="0"/>
              <a:t> a partir do sinal amostrado, </a:t>
            </a:r>
            <a:r>
              <a:rPr lang="pt-BR" sz="1200" b="1" dirty="0">
                <a:solidFill>
                  <a:srgbClr val="990000"/>
                </a:solidFill>
              </a:rPr>
              <a:t>calcular a potência ativa</a:t>
            </a:r>
            <a:r>
              <a:rPr lang="pt-BR" sz="1200" dirty="0">
                <a:solidFill>
                  <a:srgbClr val="990000"/>
                </a:solidFill>
              </a:rPr>
              <a:t>, </a:t>
            </a:r>
            <a:r>
              <a:rPr lang="pt-BR" sz="1200" b="1" dirty="0">
                <a:solidFill>
                  <a:srgbClr val="990000"/>
                </a:solidFill>
              </a:rPr>
              <a:t>corrente e tensão RMS e potência aparente</a:t>
            </a:r>
            <a:r>
              <a:rPr lang="pt-BR" sz="1200" b="1" dirty="0"/>
              <a:t> </a:t>
            </a:r>
            <a:r>
              <a:rPr lang="pt-BR" sz="1200" dirty="0"/>
              <a:t>e </a:t>
            </a:r>
            <a:r>
              <a:rPr lang="pt-BR" sz="1200" b="1" dirty="0"/>
              <a:t>enviar os dados </a:t>
            </a:r>
            <a:r>
              <a:rPr lang="pt-BR" sz="1200" dirty="0"/>
              <a:t>de data, hora e potência ativa para o </a:t>
            </a:r>
            <a:r>
              <a:rPr lang="pt-BR" sz="1200" b="1" dirty="0"/>
              <a:t>Excel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pt-BR" dirty="0"/>
              <a:t>Rotina de interrupção </a:t>
            </a:r>
            <a:r>
              <a:rPr lang="pt-BR" dirty="0" smtClean="0"/>
              <a:t>1: Cálculo da potência ativa </a:t>
            </a:r>
            <a:r>
              <a:rPr lang="pt-BR" sz="1200" i="1" dirty="0" smtClean="0"/>
              <a:t>(</a:t>
            </a:r>
            <a:r>
              <a:rPr lang="pt-BR" sz="1200" i="1" dirty="0"/>
              <a:t>f = </a:t>
            </a:r>
            <a:r>
              <a:rPr lang="pt-BR" sz="1200" i="1" dirty="0" smtClean="0"/>
              <a:t>5Hz)</a:t>
            </a:r>
            <a:endParaRPr lang="pt-BR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385" y="2188448"/>
            <a:ext cx="1820082" cy="2777358"/>
          </a:xfrm>
          <a:prstGeom prst="rect">
            <a:avLst/>
          </a:prstGeom>
        </p:spPr>
      </p:pic>
      <p:sp>
        <p:nvSpPr>
          <p:cNvPr id="8" name="btfpBulletedList157986"/>
          <p:cNvSpPr txBox="1"/>
          <p:nvPr>
            <p:custDataLst>
              <p:tags r:id="rId2"/>
            </p:custDataLst>
          </p:nvPr>
        </p:nvSpPr>
        <p:spPr>
          <a:xfrm>
            <a:off x="1410438" y="1415653"/>
            <a:ext cx="1854301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100" dirty="0" smtClean="0"/>
              <a:t>32 amostras por ciclo</a:t>
            </a:r>
          </a:p>
          <a:p>
            <a:pPr marL="177800" indent="-177800">
              <a:buFont typeface="Arial"/>
              <a:buChar char="•"/>
            </a:pPr>
            <a:r>
              <a:rPr lang="pt-BR" sz="1100" b="1" dirty="0" smtClean="0"/>
              <a:t>Cálculo</a:t>
            </a:r>
            <a:r>
              <a:rPr lang="pt-BR" sz="1100" dirty="0" smtClean="0"/>
              <a:t> com 96 amostras </a:t>
            </a:r>
            <a:r>
              <a:rPr lang="pt-BR" sz="1100" b="1" dirty="0" smtClean="0"/>
              <a:t>referente a três ciclos</a:t>
            </a:r>
            <a:endParaRPr lang="pt-BR" sz="11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4568" y="3171622"/>
            <a:ext cx="2260003" cy="1842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42" r="66124"/>
          <a:stretch/>
        </p:blipFill>
        <p:spPr>
          <a:xfrm>
            <a:off x="6993237" y="1412995"/>
            <a:ext cx="1868557" cy="3447474"/>
          </a:xfrm>
          <a:prstGeom prst="rect">
            <a:avLst/>
          </a:prstGeom>
        </p:spPr>
      </p:pic>
      <p:sp>
        <p:nvSpPr>
          <p:cNvPr id="42" name="btfpSequenceArrow384464"/>
          <p:cNvSpPr/>
          <p:nvPr/>
        </p:nvSpPr>
        <p:spPr>
          <a:xfrm>
            <a:off x="3489696" y="2650730"/>
            <a:ext cx="252254" cy="972980"/>
          </a:xfrm>
          <a:custGeom>
            <a:avLst/>
            <a:gdLst/>
            <a:ahLst/>
            <a:cxnLst/>
            <a:rect l="0" t="0" r="0" b="0"/>
            <a:pathLst>
              <a:path w="290355" h="972980">
                <a:moveTo>
                  <a:pt x="38100" y="0"/>
                </a:moveTo>
                <a:lnTo>
                  <a:pt x="290354" y="486489"/>
                </a:lnTo>
                <a:lnTo>
                  <a:pt x="38100" y="972979"/>
                </a:lnTo>
                <a:lnTo>
                  <a:pt x="0" y="972979"/>
                </a:lnTo>
                <a:lnTo>
                  <a:pt x="252254" y="486489"/>
                </a:lnTo>
                <a:lnTo>
                  <a:pt x="0" y="0"/>
                </a:lnTo>
              </a:path>
            </a:pathLst>
          </a:custGeom>
          <a:solidFill>
            <a:srgbClr val="63D29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0"/>
              </a:lnSpc>
            </a:pPr>
            <a:endParaRPr lang="pt-BR" dirty="0"/>
          </a:p>
        </p:txBody>
      </p:sp>
      <p:sp>
        <p:nvSpPr>
          <p:cNvPr id="73" name="btfpCallout551699"/>
          <p:cNvSpPr/>
          <p:nvPr/>
        </p:nvSpPr>
        <p:spPr>
          <a:xfrm>
            <a:off x="5882966" y="4361709"/>
            <a:ext cx="1043128" cy="258930"/>
          </a:xfrm>
          <a:prstGeom prst="wedgeRectCallout">
            <a:avLst>
              <a:gd name="adj1" fmla="val -27119"/>
              <a:gd name="adj2" fmla="val -97271"/>
            </a:avLst>
          </a:prstGeom>
          <a:solidFill>
            <a:srgbClr val="FFFFFF"/>
          </a:solidFill>
          <a:ln w="317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200" i="1" dirty="0" smtClean="0">
                <a:solidFill>
                  <a:srgbClr val="990000"/>
                </a:solidFill>
              </a:rPr>
              <a:t>FP = 0,8425</a:t>
            </a:r>
            <a:endParaRPr lang="pt-BR" sz="1200" i="1" dirty="0">
              <a:solidFill>
                <a:srgbClr val="990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05500" y="2848589"/>
            <a:ext cx="958144" cy="4680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78300" y="1428750"/>
            <a:ext cx="2756738" cy="171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543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overall_0_132177938585664908 columns_1_132177935858477414 34_0_132177938591918725 65_1_132177973359847342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34" name="btfpBulletedList978747"/>
          <p:cNvSpPr txBox="1"/>
          <p:nvPr>
            <p:custDataLst>
              <p:tags r:id="rId1"/>
            </p:custDataLst>
          </p:nvPr>
        </p:nvSpPr>
        <p:spPr>
          <a:xfrm>
            <a:off x="317500" y="940233"/>
            <a:ext cx="8509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200" dirty="0" smtClean="0"/>
              <a:t>Objetivo: </a:t>
            </a:r>
            <a:r>
              <a:rPr lang="pt-BR" sz="1200" b="1" dirty="0"/>
              <a:t>calcular</a:t>
            </a:r>
            <a:r>
              <a:rPr lang="pt-BR" sz="1200" dirty="0"/>
              <a:t> o valor da </a:t>
            </a:r>
            <a:r>
              <a:rPr lang="pt-BR" sz="1200" b="1" dirty="0"/>
              <a:t>corrente e tensão no motor</a:t>
            </a:r>
            <a:r>
              <a:rPr lang="pt-BR" sz="1200" dirty="0"/>
              <a:t> a partir do sinal amostrado, </a:t>
            </a:r>
            <a:r>
              <a:rPr lang="pt-BR" sz="1200" b="1" dirty="0"/>
              <a:t>calcular a potência ativa</a:t>
            </a:r>
            <a:r>
              <a:rPr lang="pt-BR" sz="1200" dirty="0"/>
              <a:t>, </a:t>
            </a:r>
            <a:r>
              <a:rPr lang="pt-BR" sz="1200" b="1" dirty="0"/>
              <a:t>corrente e tensão RMS e potência aparente </a:t>
            </a:r>
            <a:r>
              <a:rPr lang="pt-BR" sz="1200" dirty="0"/>
              <a:t>e </a:t>
            </a:r>
            <a:r>
              <a:rPr lang="pt-BR" sz="1200" b="1" dirty="0">
                <a:solidFill>
                  <a:srgbClr val="990000"/>
                </a:solidFill>
              </a:rPr>
              <a:t>enviar os dados </a:t>
            </a:r>
            <a:r>
              <a:rPr lang="pt-BR" sz="1200" dirty="0"/>
              <a:t>de data, hora e potência ativa para o </a:t>
            </a:r>
            <a:r>
              <a:rPr lang="pt-BR" sz="1200" b="1" dirty="0">
                <a:solidFill>
                  <a:srgbClr val="990000"/>
                </a:solidFill>
              </a:rPr>
              <a:t>Excel</a:t>
            </a: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pt-BR" dirty="0"/>
              <a:t>Rotina de interrupção </a:t>
            </a:r>
            <a:r>
              <a:rPr lang="pt-BR" dirty="0" smtClean="0"/>
              <a:t>1: Cálculo da potência ativa </a:t>
            </a:r>
            <a:r>
              <a:rPr lang="pt-BR" sz="1200" i="1" dirty="0" smtClean="0"/>
              <a:t>(</a:t>
            </a:r>
            <a:r>
              <a:rPr lang="pt-BR" sz="1200" i="1" dirty="0"/>
              <a:t>f = </a:t>
            </a:r>
            <a:r>
              <a:rPr lang="pt-BR" sz="1200" i="1" dirty="0" smtClean="0"/>
              <a:t>5Hz)</a:t>
            </a:r>
            <a:endParaRPr lang="pt-BR" i="1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00" y="1392406"/>
            <a:ext cx="958144" cy="3480608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845240" y="1815440"/>
            <a:ext cx="2432484" cy="2644031"/>
            <a:chOff x="3143126" y="1559979"/>
            <a:chExt cx="2857748" cy="315495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43126" y="1559979"/>
              <a:ext cx="2857748" cy="3154953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4213334" y="1615966"/>
              <a:ext cx="1312480" cy="2128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4" name="btfpBulletedList157986"/>
          <p:cNvSpPr txBox="1"/>
          <p:nvPr>
            <p:custDataLst>
              <p:tags r:id="rId2"/>
            </p:custDataLst>
          </p:nvPr>
        </p:nvSpPr>
        <p:spPr>
          <a:xfrm>
            <a:off x="1410438" y="1415653"/>
            <a:ext cx="5734573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100" dirty="0" smtClean="0"/>
              <a:t>Utilização do </a:t>
            </a:r>
            <a:r>
              <a:rPr lang="pt-BR" sz="1100" i="1" dirty="0" smtClean="0"/>
              <a:t>software open-</a:t>
            </a:r>
            <a:r>
              <a:rPr lang="pt-BR" sz="1100" i="1" dirty="0" err="1" smtClean="0"/>
              <a:t>source</a:t>
            </a:r>
            <a:r>
              <a:rPr lang="pt-BR" sz="1100" i="1" dirty="0" smtClean="0"/>
              <a:t> </a:t>
            </a:r>
            <a:r>
              <a:rPr lang="pt-BR" sz="1100" b="1" dirty="0" smtClean="0"/>
              <a:t>PLX-DAQ </a:t>
            </a:r>
            <a:r>
              <a:rPr lang="pt-BR" sz="1100" dirty="0" smtClean="0"/>
              <a:t>da empresa </a:t>
            </a:r>
            <a:r>
              <a:rPr lang="pt-BR" sz="1100" dirty="0" err="1" smtClean="0"/>
              <a:t>Parallax</a:t>
            </a:r>
            <a:r>
              <a:rPr lang="pt-BR" sz="1100" dirty="0" smtClean="0"/>
              <a:t> Inc</a:t>
            </a:r>
            <a:r>
              <a:rPr lang="pt-BR" sz="1100" baseline="30000" dirty="0" smtClean="0"/>
              <a:t>1</a:t>
            </a:r>
            <a:endParaRPr lang="pt-BR" sz="1100" b="1" i="1" baseline="30000" dirty="0"/>
          </a:p>
        </p:txBody>
      </p:sp>
      <p:sp>
        <p:nvSpPr>
          <p:cNvPr id="65" name="btfpNotesBox647226"/>
          <p:cNvSpPr txBox="1"/>
          <p:nvPr>
            <p:custDataLst>
              <p:tags r:id="rId3"/>
            </p:custDataLst>
          </p:nvPr>
        </p:nvSpPr>
        <p:spPr>
          <a:xfrm>
            <a:off x="311700" y="4888080"/>
            <a:ext cx="85090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r>
              <a:rPr lang="pt-BR" sz="800" dirty="0" smtClean="0"/>
              <a:t>Nota: (1) Disponível em: </a:t>
            </a:r>
            <a:r>
              <a:rPr lang="pt-BR" sz="800" dirty="0">
                <a:solidFill>
                  <a:schemeClr val="tx1"/>
                </a:solidFill>
              </a:rPr>
              <a:t>https://www.parallax.com/downloads/plx-daq</a:t>
            </a:r>
            <a:endParaRPr lang="pt-BR" sz="800" dirty="0" smtClean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05500" y="3440629"/>
            <a:ext cx="958144" cy="4680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42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Agenda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dirty="0" smtClean="0">
                <a:solidFill>
                  <a:schemeClr val="tx1"/>
                </a:solidFill>
              </a:rPr>
              <a:t>Motivação e definição do problema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dirty="0">
                <a:solidFill>
                  <a:schemeClr val="tx1"/>
                </a:solidFill>
              </a:rPr>
              <a:t>Objetivo do projeto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dirty="0" smtClean="0">
                <a:solidFill>
                  <a:schemeClr val="tx1"/>
                </a:solidFill>
              </a:rPr>
              <a:t>Metodologia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smtClean="0">
                <a:solidFill>
                  <a:schemeClr val="tx1"/>
                </a:solidFill>
              </a:rPr>
              <a:t>&amp; Resultados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dirty="0">
                <a:solidFill>
                  <a:schemeClr val="tx1"/>
                </a:solidFill>
              </a:rPr>
              <a:t>Conclusões e próximos passos</a:t>
            </a:r>
            <a:endParaRPr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overall_1_132175669536785784 columns_1_132175669536785784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Rotina de interrupção 2: Amostragem dos sinais </a:t>
            </a:r>
            <a:r>
              <a:rPr lang="pt-BR" sz="1200" i="1" dirty="0" smtClean="0"/>
              <a:t>(f = 1920Hz)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overall_0_132177983978626742 columns_1_132177930171782909 46_0_132177978275435332 51_0_132177983984804298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810" y="1512933"/>
            <a:ext cx="3247416" cy="3446436"/>
          </a:xfrm>
          <a:prstGeom prst="rect">
            <a:avLst/>
          </a:prstGeom>
        </p:spPr>
      </p:pic>
      <p:sp>
        <p:nvSpPr>
          <p:cNvPr id="46" name="btfpBulletedList978747"/>
          <p:cNvSpPr txBox="1"/>
          <p:nvPr>
            <p:custDataLst>
              <p:tags r:id="rId1"/>
            </p:custDataLst>
          </p:nvPr>
        </p:nvSpPr>
        <p:spPr>
          <a:xfrm>
            <a:off x="317500" y="940233"/>
            <a:ext cx="8509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200" dirty="0" smtClean="0"/>
              <a:t>Objetivo</a:t>
            </a:r>
            <a:r>
              <a:rPr lang="pt-BR" sz="1200" dirty="0"/>
              <a:t>: </a:t>
            </a:r>
            <a:r>
              <a:rPr lang="pt-BR" sz="1200" b="1" dirty="0"/>
              <a:t>L</a:t>
            </a:r>
            <a:r>
              <a:rPr lang="pt-BR" sz="1200" b="1" dirty="0" smtClean="0"/>
              <a:t>er </a:t>
            </a:r>
            <a:r>
              <a:rPr lang="pt-BR" sz="1200" b="1" dirty="0"/>
              <a:t>os sinais de entrada </a:t>
            </a:r>
            <a:r>
              <a:rPr lang="pt-BR" sz="1200" dirty="0"/>
              <a:t>do </a:t>
            </a:r>
            <a:r>
              <a:rPr lang="pt-BR" sz="1200" dirty="0" err="1"/>
              <a:t>Arduino</a:t>
            </a:r>
            <a:r>
              <a:rPr lang="pt-BR" sz="1200" dirty="0"/>
              <a:t> (amostragem), </a:t>
            </a:r>
            <a:r>
              <a:rPr lang="pt-BR" sz="1200" b="1" dirty="0">
                <a:solidFill>
                  <a:srgbClr val="C00000"/>
                </a:solidFill>
              </a:rPr>
              <a:t>calcular e retirar o valor do offset </a:t>
            </a:r>
            <a:r>
              <a:rPr lang="pt-BR" sz="1200" dirty="0"/>
              <a:t>aplicado no sinal </a:t>
            </a:r>
            <a:r>
              <a:rPr lang="pt-BR" sz="1200" dirty="0" smtClean="0"/>
              <a:t>e </a:t>
            </a:r>
            <a:r>
              <a:rPr lang="pt-BR" sz="1200" b="1" dirty="0"/>
              <a:t>filtrar os sinais</a:t>
            </a:r>
            <a:r>
              <a:rPr lang="pt-BR" sz="1200" dirty="0"/>
              <a:t> para </a:t>
            </a:r>
            <a:r>
              <a:rPr lang="pt-BR" sz="1200" b="1" dirty="0"/>
              <a:t>utilizar</a:t>
            </a:r>
            <a:r>
              <a:rPr lang="pt-BR" sz="1200" dirty="0"/>
              <a:t> os dados </a:t>
            </a:r>
            <a:r>
              <a:rPr lang="pt-BR" sz="1200" b="1" dirty="0"/>
              <a:t>apenas</a:t>
            </a:r>
            <a:r>
              <a:rPr lang="pt-BR" sz="1200" dirty="0"/>
              <a:t> da </a:t>
            </a:r>
            <a:r>
              <a:rPr lang="pt-BR" sz="1200" b="1" dirty="0"/>
              <a:t>frequência fundamental de 60Hz</a:t>
            </a:r>
            <a:endParaRPr lang="pt-BR" sz="1200" b="1" dirty="0">
              <a:solidFill>
                <a:srgbClr val="990000"/>
              </a:solidFill>
            </a:endParaRPr>
          </a:p>
        </p:txBody>
      </p:sp>
      <p:sp>
        <p:nvSpPr>
          <p:cNvPr id="51" name="btfpBulletedList113364"/>
          <p:cNvSpPr txBox="1"/>
          <p:nvPr>
            <p:custDataLst>
              <p:tags r:id="rId2"/>
            </p:custDataLst>
          </p:nvPr>
        </p:nvSpPr>
        <p:spPr>
          <a:xfrm>
            <a:off x="3635714" y="1430039"/>
            <a:ext cx="5307989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100" dirty="0" smtClean="0"/>
              <a:t>Utilização de um filtro passa baixa desenvolvido pelo projeto </a:t>
            </a:r>
            <a:r>
              <a:rPr lang="pt-BR" sz="1100" b="1" i="1" dirty="0" smtClean="0"/>
              <a:t>Open </a:t>
            </a:r>
            <a:r>
              <a:rPr lang="pt-BR" sz="1100" b="1" i="1" dirty="0" err="1" smtClean="0"/>
              <a:t>Source</a:t>
            </a:r>
            <a:r>
              <a:rPr lang="pt-BR" sz="1100" b="1" i="1" dirty="0" smtClean="0"/>
              <a:t> Energy</a:t>
            </a:r>
            <a:r>
              <a:rPr lang="pt-BR" sz="1100" i="1" baseline="30000" dirty="0" smtClean="0"/>
              <a:t>1</a:t>
            </a:r>
            <a:r>
              <a:rPr lang="pt-BR" sz="1100" i="1" dirty="0" smtClean="0"/>
              <a:t>, </a:t>
            </a:r>
            <a:r>
              <a:rPr lang="pt-BR" sz="1100" dirty="0" smtClean="0"/>
              <a:t>que </a:t>
            </a:r>
            <a:r>
              <a:rPr lang="pt-BR" sz="1100" b="1" dirty="0" smtClean="0"/>
              <a:t>calcula e retira o valor do offset</a:t>
            </a:r>
            <a:endParaRPr lang="pt-BR" sz="1100" b="1" baseline="30000" dirty="0" smtClean="0"/>
          </a:p>
        </p:txBody>
      </p:sp>
      <p:sp>
        <p:nvSpPr>
          <p:cNvPr id="52" name="btfpNotesBox647226"/>
          <p:cNvSpPr txBox="1"/>
          <p:nvPr>
            <p:custDataLst>
              <p:tags r:id="rId3"/>
            </p:custDataLst>
          </p:nvPr>
        </p:nvSpPr>
        <p:spPr>
          <a:xfrm>
            <a:off x="311700" y="4931625"/>
            <a:ext cx="85090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r>
              <a:rPr lang="pt-BR" sz="800" dirty="0" smtClean="0"/>
              <a:t>Nota: (1) Disponível em: </a:t>
            </a:r>
            <a:r>
              <a:rPr lang="pt-BR" sz="800" dirty="0"/>
              <a:t>https://learn.openenergymonitor.org/electricity-monitoring/ctac/digital-filters-for-offset-removal</a:t>
            </a:r>
            <a:endParaRPr lang="pt-BR" sz="800" dirty="0" smtClean="0">
              <a:solidFill>
                <a:schemeClr val="tx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5443" y="2102401"/>
            <a:ext cx="4710046" cy="2145574"/>
          </a:xfrm>
          <a:prstGeom prst="rect">
            <a:avLst/>
          </a:prstGeom>
        </p:spPr>
      </p:pic>
      <p:sp>
        <p:nvSpPr>
          <p:cNvPr id="60" name="btfpCallout527437"/>
          <p:cNvSpPr/>
          <p:nvPr/>
        </p:nvSpPr>
        <p:spPr>
          <a:xfrm>
            <a:off x="6693429" y="4213269"/>
            <a:ext cx="1396834" cy="718356"/>
          </a:xfrm>
          <a:prstGeom prst="wedgeRectCallout">
            <a:avLst>
              <a:gd name="adj1" fmla="val -22371"/>
              <a:gd name="adj2" fmla="val -66679"/>
            </a:avLst>
          </a:prstGeom>
          <a:solidFill>
            <a:srgbClr val="FFFFFF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800" dirty="0" smtClean="0">
                <a:solidFill>
                  <a:srgbClr val="5C5C5C"/>
                </a:solidFill>
              </a:rPr>
              <a:t>Para o filtro convergir dentro dos 200ms, </a:t>
            </a:r>
            <a:r>
              <a:rPr lang="pt-BR" sz="800" b="1" dirty="0" smtClean="0">
                <a:solidFill>
                  <a:srgbClr val="5C5C5C"/>
                </a:solidFill>
              </a:rPr>
              <a:t>inicia-se o filtro com o valor “512</a:t>
            </a:r>
            <a:r>
              <a:rPr lang="pt-BR" sz="800" dirty="0" smtClean="0">
                <a:solidFill>
                  <a:srgbClr val="5C5C5C"/>
                </a:solidFill>
              </a:rPr>
              <a:t>” que representa 2,5V em </a:t>
            </a:r>
            <a:r>
              <a:rPr lang="pt-BR" sz="800" dirty="0" err="1" smtClean="0">
                <a:solidFill>
                  <a:srgbClr val="5C5C5C"/>
                </a:solidFill>
              </a:rPr>
              <a:t>counts</a:t>
            </a:r>
            <a:r>
              <a:rPr lang="pt-BR" sz="800" dirty="0" smtClean="0">
                <a:solidFill>
                  <a:srgbClr val="5C5C5C"/>
                </a:solidFill>
              </a:rPr>
              <a:t> do </a:t>
            </a:r>
            <a:r>
              <a:rPr lang="pt-BR" sz="800" dirty="0" err="1" smtClean="0">
                <a:solidFill>
                  <a:srgbClr val="5C5C5C"/>
                </a:solidFill>
              </a:rPr>
              <a:t>Arduino</a:t>
            </a:r>
            <a:endParaRPr lang="pt-BR" sz="800" dirty="0">
              <a:solidFill>
                <a:srgbClr val="5C5C5C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325887" y="2548561"/>
            <a:ext cx="1019211" cy="37751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382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Rotina de interrupção 2: Amostragem dos sinais </a:t>
            </a:r>
            <a:r>
              <a:rPr lang="pt-BR" sz="1200" i="1" dirty="0" smtClean="0"/>
              <a:t>(f = 1920Hz)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overall_0_132177983978626742 columns_1_132177930171782909 46_0_132177978275435332 51_0_132177983984804298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810" y="1512933"/>
            <a:ext cx="3247416" cy="3446436"/>
          </a:xfrm>
          <a:prstGeom prst="rect">
            <a:avLst/>
          </a:prstGeom>
        </p:spPr>
      </p:pic>
      <p:sp>
        <p:nvSpPr>
          <p:cNvPr id="46" name="btfpBulletedList978747"/>
          <p:cNvSpPr txBox="1"/>
          <p:nvPr>
            <p:custDataLst>
              <p:tags r:id="rId1"/>
            </p:custDataLst>
          </p:nvPr>
        </p:nvSpPr>
        <p:spPr>
          <a:xfrm>
            <a:off x="317500" y="940233"/>
            <a:ext cx="8509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200" dirty="0" smtClean="0"/>
              <a:t>Objetivo</a:t>
            </a:r>
            <a:r>
              <a:rPr lang="pt-BR" sz="1200" dirty="0"/>
              <a:t>: </a:t>
            </a:r>
            <a:r>
              <a:rPr lang="pt-BR" sz="1200" b="1" dirty="0"/>
              <a:t>L</a:t>
            </a:r>
            <a:r>
              <a:rPr lang="pt-BR" sz="1200" b="1" dirty="0" smtClean="0"/>
              <a:t>er </a:t>
            </a:r>
            <a:r>
              <a:rPr lang="pt-BR" sz="1200" b="1" dirty="0"/>
              <a:t>os sinais de entrada </a:t>
            </a:r>
            <a:r>
              <a:rPr lang="pt-BR" sz="1200" dirty="0"/>
              <a:t>do </a:t>
            </a:r>
            <a:r>
              <a:rPr lang="pt-BR" sz="1200" dirty="0" err="1"/>
              <a:t>Arduino</a:t>
            </a:r>
            <a:r>
              <a:rPr lang="pt-BR" sz="1200" dirty="0"/>
              <a:t> (amostragem), </a:t>
            </a:r>
            <a:r>
              <a:rPr lang="pt-BR" sz="1200" b="1" dirty="0">
                <a:solidFill>
                  <a:schemeClr val="tx1"/>
                </a:solidFill>
              </a:rPr>
              <a:t>calcular e retirar o valor do offset </a:t>
            </a:r>
            <a:r>
              <a:rPr lang="pt-BR" sz="1200" dirty="0"/>
              <a:t>aplicado no sinal </a:t>
            </a:r>
            <a:r>
              <a:rPr lang="pt-BR" sz="1200" dirty="0" smtClean="0"/>
              <a:t>e </a:t>
            </a:r>
            <a:r>
              <a:rPr lang="pt-BR" sz="1200" b="1" dirty="0">
                <a:solidFill>
                  <a:srgbClr val="C00000"/>
                </a:solidFill>
              </a:rPr>
              <a:t>filtrar os sinais</a:t>
            </a:r>
            <a:r>
              <a:rPr lang="pt-BR" sz="1200" dirty="0">
                <a:solidFill>
                  <a:srgbClr val="C00000"/>
                </a:solidFill>
              </a:rPr>
              <a:t> </a:t>
            </a:r>
            <a:r>
              <a:rPr lang="pt-BR" sz="1200" dirty="0"/>
              <a:t>para </a:t>
            </a:r>
            <a:r>
              <a:rPr lang="pt-BR" sz="1200" b="1" dirty="0">
                <a:solidFill>
                  <a:srgbClr val="C00000"/>
                </a:solidFill>
              </a:rPr>
              <a:t>utilizar</a:t>
            </a:r>
            <a:r>
              <a:rPr lang="pt-BR" sz="1200" dirty="0"/>
              <a:t> os dados </a:t>
            </a:r>
            <a:r>
              <a:rPr lang="pt-BR" sz="1200" b="1" dirty="0">
                <a:solidFill>
                  <a:srgbClr val="C00000"/>
                </a:solidFill>
              </a:rPr>
              <a:t>apenas</a:t>
            </a:r>
            <a:r>
              <a:rPr lang="pt-BR" sz="1200" dirty="0"/>
              <a:t> da </a:t>
            </a:r>
            <a:r>
              <a:rPr lang="pt-BR" sz="1200" b="1" dirty="0">
                <a:solidFill>
                  <a:srgbClr val="C00000"/>
                </a:solidFill>
              </a:rPr>
              <a:t>frequência fundamental de 60Hz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325887" y="3074773"/>
            <a:ext cx="1019211" cy="37751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714" y="1882788"/>
            <a:ext cx="2473657" cy="3064381"/>
          </a:xfrm>
          <a:prstGeom prst="rect">
            <a:avLst/>
          </a:prstGeom>
        </p:spPr>
      </p:pic>
      <p:sp>
        <p:nvSpPr>
          <p:cNvPr id="38" name="btfpBulletedList113364"/>
          <p:cNvSpPr txBox="1"/>
          <p:nvPr>
            <p:custDataLst>
              <p:tags r:id="rId2"/>
            </p:custDataLst>
          </p:nvPr>
        </p:nvSpPr>
        <p:spPr>
          <a:xfrm>
            <a:off x="3635714" y="1430039"/>
            <a:ext cx="5307989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100" dirty="0" smtClean="0"/>
              <a:t>Utilização de um </a:t>
            </a:r>
            <a:r>
              <a:rPr lang="pt-BR" sz="1100" b="1" dirty="0" smtClean="0"/>
              <a:t>filtro passa baixa </a:t>
            </a:r>
            <a:r>
              <a:rPr lang="pt-BR" sz="1100" dirty="0" smtClean="0"/>
              <a:t>onde os </a:t>
            </a:r>
            <a:r>
              <a:rPr lang="pt-BR" sz="1100" b="1" dirty="0" smtClean="0"/>
              <a:t>coeficientes</a:t>
            </a:r>
            <a:r>
              <a:rPr lang="pt-BR" sz="1100" dirty="0" smtClean="0"/>
              <a:t> foram </a:t>
            </a:r>
            <a:r>
              <a:rPr lang="pt-BR" sz="1100" b="1" dirty="0" smtClean="0"/>
              <a:t>calculados</a:t>
            </a:r>
            <a:r>
              <a:rPr lang="pt-BR" sz="1100" dirty="0" smtClean="0"/>
              <a:t> com o auxílio do </a:t>
            </a:r>
            <a:r>
              <a:rPr lang="pt-BR" sz="1100" b="1" dirty="0" smtClean="0"/>
              <a:t>Python</a:t>
            </a:r>
            <a:endParaRPr lang="pt-BR" sz="1100" b="1" baseline="30000" dirty="0" smtClean="0"/>
          </a:p>
        </p:txBody>
      </p:sp>
      <p:sp>
        <p:nvSpPr>
          <p:cNvPr id="47" name="btfpCallout551699"/>
          <p:cNvSpPr/>
          <p:nvPr/>
        </p:nvSpPr>
        <p:spPr>
          <a:xfrm>
            <a:off x="6109371" y="1959781"/>
            <a:ext cx="2094965" cy="758252"/>
          </a:xfrm>
          <a:prstGeom prst="wedgeRectCallout">
            <a:avLst>
              <a:gd name="adj1" fmla="val -53548"/>
              <a:gd name="adj2" fmla="val -18720"/>
            </a:avLst>
          </a:prstGeom>
          <a:solidFill>
            <a:srgbClr val="FFFFFF"/>
          </a:solidFill>
          <a:ln w="317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200" i="1" dirty="0" smtClean="0">
                <a:solidFill>
                  <a:srgbClr val="990000"/>
                </a:solidFill>
              </a:rPr>
              <a:t>Banda de passagem = 80Hz</a:t>
            </a:r>
          </a:p>
          <a:p>
            <a:pPr lvl="1"/>
            <a:r>
              <a:rPr lang="pt-BR" sz="1200" i="1" dirty="0" smtClean="0">
                <a:solidFill>
                  <a:srgbClr val="990000"/>
                </a:solidFill>
              </a:rPr>
              <a:t>Banda de rejeição = 120Hz</a:t>
            </a:r>
          </a:p>
          <a:p>
            <a:pPr lvl="1"/>
            <a:r>
              <a:rPr lang="pt-BR" sz="1200" i="1" dirty="0" smtClean="0">
                <a:solidFill>
                  <a:srgbClr val="990000"/>
                </a:solidFill>
              </a:rPr>
              <a:t>Ganho =1</a:t>
            </a:r>
          </a:p>
          <a:p>
            <a:pPr lvl="1"/>
            <a:r>
              <a:rPr lang="pt-BR" sz="1200" i="1" dirty="0" smtClean="0">
                <a:solidFill>
                  <a:srgbClr val="990000"/>
                </a:solidFill>
              </a:rPr>
              <a:t>f = 1920Hz</a:t>
            </a:r>
            <a:endParaRPr lang="pt-BR" sz="1200" i="1" dirty="0">
              <a:solidFill>
                <a:srgbClr val="99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476" y="4228104"/>
            <a:ext cx="2961469" cy="459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9708" y="4687132"/>
            <a:ext cx="2435605" cy="328150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>
          <a:xfrm rot="16044016">
            <a:off x="5748604" y="4416812"/>
            <a:ext cx="621047" cy="515911"/>
          </a:xfrm>
          <a:custGeom>
            <a:avLst/>
            <a:gdLst>
              <a:gd name="connsiteX0" fmla="*/ 0 w 1057013"/>
              <a:gd name="connsiteY0" fmla="*/ 553673 h 553673"/>
              <a:gd name="connsiteX1" fmla="*/ 138418 w 1057013"/>
              <a:gd name="connsiteY1" fmla="*/ 0 h 553673"/>
              <a:gd name="connsiteX2" fmla="*/ 918595 w 1057013"/>
              <a:gd name="connsiteY2" fmla="*/ 0 h 553673"/>
              <a:gd name="connsiteX3" fmla="*/ 1057013 w 1057013"/>
              <a:gd name="connsiteY3" fmla="*/ 553673 h 553673"/>
              <a:gd name="connsiteX4" fmla="*/ 0 w 1057013"/>
              <a:gd name="connsiteY4" fmla="*/ 553673 h 553673"/>
              <a:gd name="connsiteX0" fmla="*/ 0 w 1057013"/>
              <a:gd name="connsiteY0" fmla="*/ 689867 h 689867"/>
              <a:gd name="connsiteX1" fmla="*/ 138418 w 1057013"/>
              <a:gd name="connsiteY1" fmla="*/ 136194 h 689867"/>
              <a:gd name="connsiteX2" fmla="*/ 529667 w 1057013"/>
              <a:gd name="connsiteY2" fmla="*/ 0 h 689867"/>
              <a:gd name="connsiteX3" fmla="*/ 1057013 w 1057013"/>
              <a:gd name="connsiteY3" fmla="*/ 689867 h 689867"/>
              <a:gd name="connsiteX4" fmla="*/ 0 w 1057013"/>
              <a:gd name="connsiteY4" fmla="*/ 689867 h 689867"/>
              <a:gd name="connsiteX0" fmla="*/ 0 w 1057013"/>
              <a:gd name="connsiteY0" fmla="*/ 698559 h 698559"/>
              <a:gd name="connsiteX1" fmla="*/ 355722 w 1057013"/>
              <a:gd name="connsiteY1" fmla="*/ 0 h 698559"/>
              <a:gd name="connsiteX2" fmla="*/ 529667 w 1057013"/>
              <a:gd name="connsiteY2" fmla="*/ 8692 h 698559"/>
              <a:gd name="connsiteX3" fmla="*/ 1057013 w 1057013"/>
              <a:gd name="connsiteY3" fmla="*/ 698559 h 698559"/>
              <a:gd name="connsiteX4" fmla="*/ 0 w 1057013"/>
              <a:gd name="connsiteY4" fmla="*/ 698559 h 698559"/>
              <a:gd name="connsiteX0" fmla="*/ 0 w 723806"/>
              <a:gd name="connsiteY0" fmla="*/ 611619 h 698559"/>
              <a:gd name="connsiteX1" fmla="*/ 22515 w 723806"/>
              <a:gd name="connsiteY1" fmla="*/ 0 h 698559"/>
              <a:gd name="connsiteX2" fmla="*/ 196460 w 723806"/>
              <a:gd name="connsiteY2" fmla="*/ 8692 h 698559"/>
              <a:gd name="connsiteX3" fmla="*/ 723806 w 723806"/>
              <a:gd name="connsiteY3" fmla="*/ 698559 h 698559"/>
              <a:gd name="connsiteX4" fmla="*/ 0 w 723806"/>
              <a:gd name="connsiteY4" fmla="*/ 611619 h 698559"/>
              <a:gd name="connsiteX0" fmla="*/ 0 w 600430"/>
              <a:gd name="connsiteY0" fmla="*/ 611619 h 611619"/>
              <a:gd name="connsiteX1" fmla="*/ 22515 w 600430"/>
              <a:gd name="connsiteY1" fmla="*/ 0 h 611619"/>
              <a:gd name="connsiteX2" fmla="*/ 196460 w 600430"/>
              <a:gd name="connsiteY2" fmla="*/ 8692 h 611619"/>
              <a:gd name="connsiteX3" fmla="*/ 600430 w 600430"/>
              <a:gd name="connsiteY3" fmla="*/ 515157 h 611619"/>
              <a:gd name="connsiteX4" fmla="*/ 0 w 600430"/>
              <a:gd name="connsiteY4" fmla="*/ 611619 h 611619"/>
              <a:gd name="connsiteX0" fmla="*/ 0 w 591922"/>
              <a:gd name="connsiteY0" fmla="*/ 496765 h 515157"/>
              <a:gd name="connsiteX1" fmla="*/ 14007 w 591922"/>
              <a:gd name="connsiteY1" fmla="*/ 0 h 515157"/>
              <a:gd name="connsiteX2" fmla="*/ 187952 w 591922"/>
              <a:gd name="connsiteY2" fmla="*/ 8692 h 515157"/>
              <a:gd name="connsiteX3" fmla="*/ 591922 w 591922"/>
              <a:gd name="connsiteY3" fmla="*/ 515157 h 515157"/>
              <a:gd name="connsiteX4" fmla="*/ 0 w 591922"/>
              <a:gd name="connsiteY4" fmla="*/ 496765 h 515157"/>
              <a:gd name="connsiteX0" fmla="*/ 0 w 677055"/>
              <a:gd name="connsiteY0" fmla="*/ 486315 h 515157"/>
              <a:gd name="connsiteX1" fmla="*/ 99140 w 677055"/>
              <a:gd name="connsiteY1" fmla="*/ 0 h 515157"/>
              <a:gd name="connsiteX2" fmla="*/ 273085 w 677055"/>
              <a:gd name="connsiteY2" fmla="*/ 8692 h 515157"/>
              <a:gd name="connsiteX3" fmla="*/ 677055 w 677055"/>
              <a:gd name="connsiteY3" fmla="*/ 515157 h 515157"/>
              <a:gd name="connsiteX4" fmla="*/ 0 w 677055"/>
              <a:gd name="connsiteY4" fmla="*/ 486315 h 515157"/>
              <a:gd name="connsiteX0" fmla="*/ 0 w 621047"/>
              <a:gd name="connsiteY0" fmla="*/ 486315 h 515911"/>
              <a:gd name="connsiteX1" fmla="*/ 99140 w 621047"/>
              <a:gd name="connsiteY1" fmla="*/ 0 h 515911"/>
              <a:gd name="connsiteX2" fmla="*/ 273085 w 621047"/>
              <a:gd name="connsiteY2" fmla="*/ 8692 h 515911"/>
              <a:gd name="connsiteX3" fmla="*/ 621047 w 621047"/>
              <a:gd name="connsiteY3" fmla="*/ 515911 h 515911"/>
              <a:gd name="connsiteX4" fmla="*/ 0 w 621047"/>
              <a:gd name="connsiteY4" fmla="*/ 486315 h 515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47" h="515911">
                <a:moveTo>
                  <a:pt x="0" y="486315"/>
                </a:moveTo>
                <a:lnTo>
                  <a:pt x="99140" y="0"/>
                </a:lnTo>
                <a:lnTo>
                  <a:pt x="273085" y="8692"/>
                </a:lnTo>
                <a:lnTo>
                  <a:pt x="621047" y="515911"/>
                </a:lnTo>
                <a:lnTo>
                  <a:pt x="0" y="486315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lumMod val="0"/>
                  <a:lumOff val="100000"/>
                </a:schemeClr>
              </a:gs>
              <a:gs pos="7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449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Rotina de interrupção 2: Amostragem dos sinais </a:t>
            </a:r>
            <a:r>
              <a:rPr lang="pt-BR" sz="1200" i="1" dirty="0" smtClean="0"/>
              <a:t>(f = 1920Hz)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overall_0_132177983978626742 columns_1_132177930171782909 46_0_132177978275435332 51_0_132177983984804298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810" y="1512933"/>
            <a:ext cx="3247416" cy="3446436"/>
          </a:xfrm>
          <a:prstGeom prst="rect">
            <a:avLst/>
          </a:prstGeom>
        </p:spPr>
      </p:pic>
      <p:sp>
        <p:nvSpPr>
          <p:cNvPr id="46" name="btfpBulletedList978747"/>
          <p:cNvSpPr txBox="1"/>
          <p:nvPr>
            <p:custDataLst>
              <p:tags r:id="rId1"/>
            </p:custDataLst>
          </p:nvPr>
        </p:nvSpPr>
        <p:spPr>
          <a:xfrm>
            <a:off x="317500" y="940233"/>
            <a:ext cx="8509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200" dirty="0" smtClean="0"/>
              <a:t>Objetivo</a:t>
            </a:r>
            <a:r>
              <a:rPr lang="pt-BR" sz="1200" dirty="0"/>
              <a:t>: </a:t>
            </a:r>
            <a:r>
              <a:rPr lang="pt-BR" sz="1200" b="1" dirty="0"/>
              <a:t>L</a:t>
            </a:r>
            <a:r>
              <a:rPr lang="pt-BR" sz="1200" b="1" dirty="0" smtClean="0"/>
              <a:t>er </a:t>
            </a:r>
            <a:r>
              <a:rPr lang="pt-BR" sz="1200" b="1" dirty="0"/>
              <a:t>os sinais de entrada </a:t>
            </a:r>
            <a:r>
              <a:rPr lang="pt-BR" sz="1200" dirty="0"/>
              <a:t>do </a:t>
            </a:r>
            <a:r>
              <a:rPr lang="pt-BR" sz="1200" dirty="0" err="1"/>
              <a:t>Arduino</a:t>
            </a:r>
            <a:r>
              <a:rPr lang="pt-BR" sz="1200" dirty="0"/>
              <a:t> (amostragem), </a:t>
            </a:r>
            <a:r>
              <a:rPr lang="pt-BR" sz="1200" b="1" dirty="0">
                <a:solidFill>
                  <a:schemeClr val="tx1"/>
                </a:solidFill>
              </a:rPr>
              <a:t>calcular e retirar o valor do offset </a:t>
            </a:r>
            <a:r>
              <a:rPr lang="pt-BR" sz="1200" dirty="0"/>
              <a:t>aplicado no sinal </a:t>
            </a:r>
            <a:r>
              <a:rPr lang="pt-BR" sz="1200" dirty="0" smtClean="0"/>
              <a:t>e </a:t>
            </a:r>
            <a:r>
              <a:rPr lang="pt-BR" sz="1200" b="1" dirty="0">
                <a:solidFill>
                  <a:srgbClr val="C00000"/>
                </a:solidFill>
              </a:rPr>
              <a:t>filtrar os sinais</a:t>
            </a:r>
            <a:r>
              <a:rPr lang="pt-BR" sz="1200" dirty="0">
                <a:solidFill>
                  <a:srgbClr val="C00000"/>
                </a:solidFill>
              </a:rPr>
              <a:t> </a:t>
            </a:r>
            <a:r>
              <a:rPr lang="pt-BR" sz="1200" dirty="0"/>
              <a:t>para </a:t>
            </a:r>
            <a:r>
              <a:rPr lang="pt-BR" sz="1200" b="1" dirty="0">
                <a:solidFill>
                  <a:srgbClr val="C00000"/>
                </a:solidFill>
              </a:rPr>
              <a:t>utilizar</a:t>
            </a:r>
            <a:r>
              <a:rPr lang="pt-BR" sz="1200" dirty="0"/>
              <a:t> os dados </a:t>
            </a:r>
            <a:r>
              <a:rPr lang="pt-BR" sz="1200" b="1" dirty="0">
                <a:solidFill>
                  <a:srgbClr val="C00000"/>
                </a:solidFill>
              </a:rPr>
              <a:t>apenas</a:t>
            </a:r>
            <a:r>
              <a:rPr lang="pt-BR" sz="1200" dirty="0"/>
              <a:t> da </a:t>
            </a:r>
            <a:r>
              <a:rPr lang="pt-BR" sz="1200" b="1" dirty="0">
                <a:solidFill>
                  <a:srgbClr val="C00000"/>
                </a:solidFill>
              </a:rPr>
              <a:t>frequência fundamental de 60Hz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325887" y="3074773"/>
            <a:ext cx="1019211" cy="37751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8528"/>
          <a:stretch/>
        </p:blipFill>
        <p:spPr>
          <a:xfrm>
            <a:off x="3974345" y="1354608"/>
            <a:ext cx="4737570" cy="18061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3" r="8722"/>
          <a:stretch/>
        </p:blipFill>
        <p:spPr>
          <a:xfrm>
            <a:off x="3964953" y="3236151"/>
            <a:ext cx="4730348" cy="17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7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/>
              <a:t>Etapas de implementação</a:t>
            </a:r>
            <a:endParaRPr dirty="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overall_1_132175655268810565 columns_1_132175655268810565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972" y="1746969"/>
            <a:ext cx="8855090" cy="1006272"/>
            <a:chOff x="167972" y="1746969"/>
            <a:chExt cx="8855090" cy="1006272"/>
          </a:xfrm>
        </p:grpSpPr>
        <p:sp>
          <p:nvSpPr>
            <p:cNvPr id="33" name="btfpValueChainElement9465711"/>
            <p:cNvSpPr/>
            <p:nvPr/>
          </p:nvSpPr>
          <p:spPr bwMode="gray">
            <a:xfrm>
              <a:off x="167972" y="1746969"/>
              <a:ext cx="1686884" cy="1006272"/>
            </a:xfrm>
            <a:prstGeom prst="homePlate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medição de corrente e tensão do motor</a:t>
              </a:r>
            </a:p>
          </p:txBody>
        </p:sp>
        <p:sp>
          <p:nvSpPr>
            <p:cNvPr id="34" name="btfpValueChainElement9465712"/>
            <p:cNvSpPr/>
            <p:nvPr/>
          </p:nvSpPr>
          <p:spPr bwMode="gray">
            <a:xfrm>
              <a:off x="1601613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adequação dos sinais e proteção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endParaRPr lang="pt-BR" sz="11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btfpValueChainElement9465713"/>
            <p:cNvSpPr/>
            <p:nvPr/>
          </p:nvSpPr>
          <p:spPr bwMode="gray">
            <a:xfrm>
              <a:off x="5902536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507867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FFFFFF"/>
                  </a:solidFill>
                </a:rPr>
                <a:t>Ensaios com diferentes cargas e cálculo da produtividade</a:t>
              </a:r>
            </a:p>
          </p:txBody>
        </p:sp>
        <p:sp>
          <p:nvSpPr>
            <p:cNvPr id="36" name="btfpValueChainElement9465714"/>
            <p:cNvSpPr/>
            <p:nvPr/>
          </p:nvSpPr>
          <p:spPr bwMode="gray">
            <a:xfrm>
              <a:off x="4468895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Programação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r>
                <a:rPr lang="pt-BR" sz="1100" dirty="0" smtClean="0">
                  <a:solidFill>
                    <a:srgbClr val="000000"/>
                  </a:solidFill>
                </a:rPr>
                <a:t> para aquisição dos sinais e cálculo da potência ativa</a:t>
              </a:r>
            </a:p>
          </p:txBody>
        </p:sp>
        <p:sp>
          <p:nvSpPr>
            <p:cNvPr id="37" name="btfpValueChainElement9465715"/>
            <p:cNvSpPr/>
            <p:nvPr/>
          </p:nvSpPr>
          <p:spPr bwMode="gray">
            <a:xfrm>
              <a:off x="3035254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Implementação dos circuitos de medição e adequação</a:t>
              </a:r>
            </a:p>
          </p:txBody>
        </p:sp>
        <p:sp>
          <p:nvSpPr>
            <p:cNvPr id="38" name="btfpValueChainElement9465715"/>
            <p:cNvSpPr/>
            <p:nvPr/>
          </p:nvSpPr>
          <p:spPr bwMode="gray">
            <a:xfrm>
              <a:off x="7336178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Visualização dos dados de produtividade e potência ativa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 bwMode="gray">
          <a:xfrm>
            <a:off x="234522" y="1446640"/>
            <a:ext cx="557784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gray">
          <a:xfrm>
            <a:off x="5955630" y="1446640"/>
            <a:ext cx="137160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gray">
          <a:xfrm>
            <a:off x="7494800" y="1446640"/>
            <a:ext cx="1258005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 bwMode="gray">
          <a:xfrm>
            <a:off x="2121186" y="1337781"/>
            <a:ext cx="2105311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Medidor de potência ativa</a:t>
            </a:r>
          </a:p>
        </p:txBody>
      </p:sp>
      <p:sp>
        <p:nvSpPr>
          <p:cNvPr id="43" name="TextBox 42"/>
          <p:cNvSpPr txBox="1"/>
          <p:nvPr/>
        </p:nvSpPr>
        <p:spPr bwMode="gray">
          <a:xfrm>
            <a:off x="6073273" y="1240370"/>
            <a:ext cx="1148319" cy="442035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 algn="ctr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Cálculo da </a:t>
            </a:r>
            <a:b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</a:b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produtividade</a:t>
            </a:r>
          </a:p>
        </p:txBody>
      </p:sp>
      <p:sp>
        <p:nvSpPr>
          <p:cNvPr id="44" name="TextBox 43"/>
          <p:cNvSpPr txBox="1"/>
          <p:nvPr/>
        </p:nvSpPr>
        <p:spPr bwMode="gray">
          <a:xfrm>
            <a:off x="7742026" y="1337781"/>
            <a:ext cx="766804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Relatório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059692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244641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429590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614539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799488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984438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0953" y="3354715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9545" y="3381446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615" y="3975534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67" y="3414667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541958" flipV="1">
            <a:off x="603987" y="2813084"/>
            <a:ext cx="366209" cy="39650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2184414" flipV="1">
            <a:off x="3836510" y="2826510"/>
            <a:ext cx="366209" cy="39650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0427023" flipV="1">
            <a:off x="5288804" y="2775826"/>
            <a:ext cx="366209" cy="39650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541958" flipV="1">
            <a:off x="2273625" y="2813083"/>
            <a:ext cx="366209" cy="39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38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volume da câmara </a:t>
            </a:r>
            <a:r>
              <a:rPr lang="pt-BR" dirty="0" err="1" smtClean="0"/>
              <a:t>vs</a:t>
            </a:r>
            <a:r>
              <a:rPr lang="pt-BR" dirty="0" smtClean="0"/>
              <a:t> produtividade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overall_0_132185101459168015 columns_1_132185107687385042 22_0_132185101467099256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24" y="1476615"/>
            <a:ext cx="2398976" cy="2356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4453" y="1476615"/>
            <a:ext cx="2601075" cy="2356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517" y="1577984"/>
            <a:ext cx="2896102" cy="5360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497" y="2219793"/>
            <a:ext cx="2774690" cy="5360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9" y="4115509"/>
            <a:ext cx="2276176" cy="510466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5485159" y="2823908"/>
            <a:ext cx="3419165" cy="402100"/>
            <a:chOff x="4163438" y="3453319"/>
            <a:chExt cx="3419165" cy="402100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7"/>
            <a:srcRect l="86328" t="18969" r="499" b="10604"/>
            <a:stretch/>
          </p:blipFill>
          <p:spPr>
            <a:xfrm>
              <a:off x="6755752" y="3483721"/>
              <a:ext cx="826851" cy="33074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7"/>
            <a:srcRect l="2440" t="10534" r="56723" b="3845"/>
            <a:stretch/>
          </p:blipFill>
          <p:spPr>
            <a:xfrm>
              <a:off x="4163438" y="3453319"/>
              <a:ext cx="2563130" cy="402100"/>
            </a:xfrm>
            <a:prstGeom prst="rect">
              <a:avLst/>
            </a:prstGeom>
          </p:spPr>
        </p:pic>
      </p:grpSp>
      <p:grpSp>
        <p:nvGrpSpPr>
          <p:cNvPr id="148" name="Group 147"/>
          <p:cNvGrpSpPr/>
          <p:nvPr/>
        </p:nvGrpSpPr>
        <p:grpSpPr>
          <a:xfrm>
            <a:off x="5485159" y="3467218"/>
            <a:ext cx="3419165" cy="450457"/>
            <a:chOff x="3690395" y="3515858"/>
            <a:chExt cx="4706871" cy="573932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 rotWithShape="1">
            <a:blip r:embed="rId8"/>
            <a:srcRect l="1530" t="13275" r="57618" b="-5974"/>
            <a:stretch/>
          </p:blipFill>
          <p:spPr>
            <a:xfrm>
              <a:off x="3690395" y="3515858"/>
              <a:ext cx="3599235" cy="573932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 rotWithShape="1">
            <a:blip r:embed="rId8"/>
            <a:srcRect l="87649" t="36216"/>
            <a:stretch/>
          </p:blipFill>
          <p:spPr>
            <a:xfrm>
              <a:off x="7309086" y="3654703"/>
              <a:ext cx="1088180" cy="394902"/>
            </a:xfrm>
            <a:prstGeom prst="rect">
              <a:avLst/>
            </a:prstGeom>
          </p:spPr>
        </p:pic>
      </p:grpSp>
      <p:pic>
        <p:nvPicPr>
          <p:cNvPr id="149" name="Picture 1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5159" y="4014285"/>
            <a:ext cx="3313011" cy="667739"/>
          </a:xfrm>
          <a:prstGeom prst="rect">
            <a:avLst/>
          </a:prstGeom>
        </p:spPr>
      </p:pic>
      <p:sp>
        <p:nvSpPr>
          <p:cNvPr id="152" name="Rectangle 151"/>
          <p:cNvSpPr/>
          <p:nvPr/>
        </p:nvSpPr>
        <p:spPr>
          <a:xfrm>
            <a:off x="5485159" y="4115509"/>
            <a:ext cx="3347141" cy="5665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665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Ensaios no motor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>
                    <a:alpha val="0"/>
                  </a:srgbClr>
                </a:solidFill>
              </a:rPr>
              <a:t>overall_0_132185101459168015 columns_3_132185113982039741 22_0_132185101467099256 29_1_132185113998052702 32_1_132185114026135681 35_0_132185114061886286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4715" b="4888"/>
          <a:stretch/>
        </p:blipFill>
        <p:spPr>
          <a:xfrm>
            <a:off x="166344" y="1559888"/>
            <a:ext cx="2626069" cy="3066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5433" y="1559888"/>
            <a:ext cx="2554553" cy="3066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006" y="1559887"/>
            <a:ext cx="2558257" cy="3066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btfpColumnHeaderBox675083"/>
          <p:cNvGrpSpPr/>
          <p:nvPr>
            <p:custDataLst>
              <p:tags r:id="rId1"/>
            </p:custDataLst>
          </p:nvPr>
        </p:nvGrpSpPr>
        <p:grpSpPr>
          <a:xfrm>
            <a:off x="317501" y="1088883"/>
            <a:ext cx="2475971" cy="285432"/>
            <a:chOff x="317501" y="1370952"/>
            <a:chExt cx="2475971" cy="285432"/>
          </a:xfrm>
        </p:grpSpPr>
        <p:sp>
          <p:nvSpPr>
            <p:cNvPr id="27" name="btfpColumnHeaderBoxText675083"/>
            <p:cNvSpPr txBox="1"/>
            <p:nvPr/>
          </p:nvSpPr>
          <p:spPr>
            <a:xfrm>
              <a:off x="317501" y="1370952"/>
              <a:ext cx="2475971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Em vazio</a:t>
              </a:r>
              <a:endParaRPr lang="pt-BR" b="1" dirty="0"/>
            </a:p>
          </p:txBody>
        </p:sp>
        <p:cxnSp>
          <p:nvCxnSpPr>
            <p:cNvPr id="28" name="btfpColumnHeaderBoxLine675083"/>
            <p:cNvCxnSpPr/>
            <p:nvPr/>
          </p:nvCxnSpPr>
          <p:spPr>
            <a:xfrm>
              <a:off x="317501" y="1656384"/>
              <a:ext cx="247597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btfpColumnHeaderBox248734"/>
          <p:cNvGrpSpPr/>
          <p:nvPr>
            <p:custDataLst>
              <p:tags r:id="rId2"/>
            </p:custDataLst>
          </p:nvPr>
        </p:nvGrpSpPr>
        <p:grpSpPr>
          <a:xfrm>
            <a:off x="3334015" y="1088883"/>
            <a:ext cx="2475971" cy="285432"/>
            <a:chOff x="3334015" y="1293167"/>
            <a:chExt cx="2475971" cy="285432"/>
          </a:xfrm>
        </p:grpSpPr>
        <p:sp>
          <p:nvSpPr>
            <p:cNvPr id="30" name="btfpColumnHeaderBoxText248734"/>
            <p:cNvSpPr txBox="1"/>
            <p:nvPr/>
          </p:nvSpPr>
          <p:spPr>
            <a:xfrm>
              <a:off x="3334015" y="1293167"/>
              <a:ext cx="2475971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32% da carga</a:t>
              </a:r>
              <a:endParaRPr lang="pt-BR" b="1" dirty="0"/>
            </a:p>
          </p:txBody>
        </p:sp>
        <p:cxnSp>
          <p:nvCxnSpPr>
            <p:cNvPr id="31" name="btfpColumnHeaderBoxLine248734"/>
            <p:cNvCxnSpPr/>
            <p:nvPr/>
          </p:nvCxnSpPr>
          <p:spPr>
            <a:xfrm>
              <a:off x="3334015" y="1578599"/>
              <a:ext cx="247597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btfpColumnHeaderBox628579"/>
          <p:cNvGrpSpPr/>
          <p:nvPr>
            <p:custDataLst>
              <p:tags r:id="rId3"/>
            </p:custDataLst>
          </p:nvPr>
        </p:nvGrpSpPr>
        <p:grpSpPr>
          <a:xfrm>
            <a:off x="6350530" y="1088883"/>
            <a:ext cx="2475971" cy="285432"/>
            <a:chOff x="6350530" y="1487628"/>
            <a:chExt cx="2475971" cy="285432"/>
          </a:xfrm>
        </p:grpSpPr>
        <p:sp>
          <p:nvSpPr>
            <p:cNvPr id="33" name="btfpColumnHeaderBoxText628579"/>
            <p:cNvSpPr txBox="1"/>
            <p:nvPr/>
          </p:nvSpPr>
          <p:spPr>
            <a:xfrm>
              <a:off x="6350530" y="1487628"/>
              <a:ext cx="2475971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100% da carga</a:t>
              </a:r>
              <a:endParaRPr lang="pt-BR" b="1" dirty="0"/>
            </a:p>
          </p:txBody>
        </p:sp>
        <p:cxnSp>
          <p:nvCxnSpPr>
            <p:cNvPr id="34" name="btfpColumnHeaderBoxLine628579"/>
            <p:cNvCxnSpPr/>
            <p:nvPr/>
          </p:nvCxnSpPr>
          <p:spPr>
            <a:xfrm>
              <a:off x="6350530" y="1773060"/>
              <a:ext cx="247597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205256" y="4365707"/>
            <a:ext cx="914400" cy="1392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ctangle 62"/>
          <p:cNvSpPr/>
          <p:nvPr/>
        </p:nvSpPr>
        <p:spPr>
          <a:xfrm>
            <a:off x="3333750" y="4365707"/>
            <a:ext cx="914400" cy="1392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ctangle 63"/>
          <p:cNvSpPr/>
          <p:nvPr/>
        </p:nvSpPr>
        <p:spPr>
          <a:xfrm>
            <a:off x="6306006" y="4381139"/>
            <a:ext cx="914400" cy="1392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btfpCallout272299"/>
          <p:cNvSpPr/>
          <p:nvPr/>
        </p:nvSpPr>
        <p:spPr>
          <a:xfrm>
            <a:off x="816861" y="4662071"/>
            <a:ext cx="605590" cy="298951"/>
          </a:xfrm>
          <a:prstGeom prst="wedgeRectCallout">
            <a:avLst>
              <a:gd name="adj1" fmla="val -2290"/>
              <a:gd name="adj2" fmla="val -85069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200" dirty="0" smtClean="0">
                <a:solidFill>
                  <a:srgbClr val="CC0000"/>
                </a:solidFill>
              </a:rPr>
              <a:t>6,2kW</a:t>
            </a:r>
            <a:endParaRPr lang="pt-BR" sz="1200" dirty="0">
              <a:solidFill>
                <a:srgbClr val="CC0000"/>
              </a:solidFill>
            </a:endParaRPr>
          </a:p>
        </p:txBody>
      </p:sp>
      <p:sp>
        <p:nvSpPr>
          <p:cNvPr id="21" name="btfpCallout272299"/>
          <p:cNvSpPr/>
          <p:nvPr/>
        </p:nvSpPr>
        <p:spPr>
          <a:xfrm>
            <a:off x="6902714" y="4662071"/>
            <a:ext cx="685801" cy="298951"/>
          </a:xfrm>
          <a:prstGeom prst="wedgeRectCallout">
            <a:avLst>
              <a:gd name="adj1" fmla="val -2290"/>
              <a:gd name="adj2" fmla="val -85069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200" dirty="0" smtClean="0">
                <a:solidFill>
                  <a:srgbClr val="CC0000"/>
                </a:solidFill>
              </a:rPr>
              <a:t>42kW</a:t>
            </a:r>
            <a:endParaRPr lang="pt-BR" sz="1200" dirty="0">
              <a:solidFill>
                <a:srgbClr val="CC0000"/>
              </a:solidFill>
            </a:endParaRPr>
          </a:p>
        </p:txBody>
      </p:sp>
      <p:sp>
        <p:nvSpPr>
          <p:cNvPr id="22" name="btfpCallout272299"/>
          <p:cNvSpPr/>
          <p:nvPr>
            <p:custDataLst>
              <p:tags r:id="rId4"/>
            </p:custDataLst>
          </p:nvPr>
        </p:nvSpPr>
        <p:spPr>
          <a:xfrm>
            <a:off x="3942347" y="4662071"/>
            <a:ext cx="669758" cy="298951"/>
          </a:xfrm>
          <a:prstGeom prst="wedgeRectCallout">
            <a:avLst>
              <a:gd name="adj1" fmla="val -2290"/>
              <a:gd name="adj2" fmla="val -85069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200" dirty="0" smtClean="0">
                <a:solidFill>
                  <a:srgbClr val="CC0000"/>
                </a:solidFill>
              </a:rPr>
              <a:t>22,8kW</a:t>
            </a:r>
            <a:endParaRPr lang="pt-BR" sz="12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18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Curva de tendência: produtividade </a:t>
            </a:r>
            <a:r>
              <a:rPr lang="pt-BR" dirty="0" err="1" smtClean="0"/>
              <a:t>vs</a:t>
            </a:r>
            <a:r>
              <a:rPr lang="pt-BR" dirty="0" smtClean="0"/>
              <a:t> potência ativa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>
                    <a:alpha val="0"/>
                  </a:srgbClr>
                </a:solidFill>
              </a:rPr>
              <a:t>overall_0_132185101459168015 columns_2_132185121682365423 22_0_132185101467099256 29_1_132185113998052702 32_1_132185114026135681 35_0_132185114061886286 12_1_132185121705585887 16_1_132185121730650003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876" y="1459923"/>
            <a:ext cx="3989388" cy="1089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99" y="1488204"/>
            <a:ext cx="4028830" cy="1035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39381" y="2603834"/>
            <a:ext cx="4028830" cy="2324607"/>
            <a:chOff x="4732255" y="1017725"/>
            <a:chExt cx="4264693" cy="23246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32255" y="1017725"/>
              <a:ext cx="4264693" cy="23246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Rectangle 56"/>
            <p:cNvSpPr/>
            <p:nvPr/>
          </p:nvSpPr>
          <p:spPr>
            <a:xfrm>
              <a:off x="6815206" y="1404767"/>
              <a:ext cx="1417320" cy="13920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0" name="btfpIcon128665"/>
          <p:cNvGrpSpPr/>
          <p:nvPr>
            <p:custDataLst>
              <p:tags r:id="rId1"/>
            </p:custDataLst>
          </p:nvPr>
        </p:nvGrpSpPr>
        <p:grpSpPr>
          <a:xfrm>
            <a:off x="5098777" y="2726031"/>
            <a:ext cx="412074" cy="412074"/>
            <a:chOff x="5814383" y="3147800"/>
            <a:chExt cx="1081088" cy="1081088"/>
          </a:xfrm>
        </p:grpSpPr>
        <p:sp>
          <p:nvSpPr>
            <p:cNvPr id="61" name="btfpIconCircle128665"/>
            <p:cNvSpPr>
              <a:spLocks/>
            </p:cNvSpPr>
            <p:nvPr/>
          </p:nvSpPr>
          <p:spPr bwMode="gray">
            <a:xfrm>
              <a:off x="5814383" y="3147800"/>
              <a:ext cx="1081088" cy="1081088"/>
            </a:xfrm>
            <a:prstGeom prst="ellipse">
              <a:avLst/>
            </a:prstGeom>
            <a:solidFill>
              <a:srgbClr val="CC0000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62" name="btfpIconLines128665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14383" y="3147800"/>
              <a:ext cx="1081088" cy="1081088"/>
            </a:xfrm>
            <a:prstGeom prst="rect">
              <a:avLst/>
            </a:prstGeom>
          </p:spPr>
        </p:pic>
      </p:grpSp>
      <p:sp>
        <p:nvSpPr>
          <p:cNvPr id="65" name="btfpBulletedList524076"/>
          <p:cNvSpPr txBox="1"/>
          <p:nvPr>
            <p:custDataLst>
              <p:tags r:id="rId2"/>
            </p:custDataLst>
          </p:nvPr>
        </p:nvSpPr>
        <p:spPr>
          <a:xfrm>
            <a:off x="5510851" y="2723356"/>
            <a:ext cx="300344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200" dirty="0" smtClean="0"/>
              <a:t>A produtividade nunca poderá ser </a:t>
            </a:r>
            <a:r>
              <a:rPr lang="pt-BR" sz="1200" b="1" dirty="0" smtClean="0"/>
              <a:t>menor que 0% </a:t>
            </a:r>
            <a:r>
              <a:rPr lang="pt-BR" sz="1200" dirty="0" smtClean="0"/>
              <a:t>nem </a:t>
            </a:r>
            <a:r>
              <a:rPr lang="pt-BR" sz="1200" b="1" dirty="0" smtClean="0"/>
              <a:t>maior que 100%</a:t>
            </a:r>
          </a:p>
          <a:p>
            <a:endParaRPr lang="pt-BR" sz="1200" b="1" dirty="0"/>
          </a:p>
        </p:txBody>
      </p:sp>
      <p:grpSp>
        <p:nvGrpSpPr>
          <p:cNvPr id="12" name="btfpColumnHeaderBox835583"/>
          <p:cNvGrpSpPr/>
          <p:nvPr>
            <p:custDataLst>
              <p:tags r:id="rId3"/>
            </p:custDataLst>
          </p:nvPr>
        </p:nvGrpSpPr>
        <p:grpSpPr>
          <a:xfrm>
            <a:off x="317500" y="1051225"/>
            <a:ext cx="3984228" cy="285432"/>
            <a:chOff x="317500" y="1267821"/>
            <a:chExt cx="3984228" cy="285432"/>
          </a:xfrm>
        </p:grpSpPr>
        <p:sp>
          <p:nvSpPr>
            <p:cNvPr id="10" name="btfpColumnHeaderBoxText835583"/>
            <p:cNvSpPr txBox="1"/>
            <p:nvPr/>
          </p:nvSpPr>
          <p:spPr>
            <a:xfrm>
              <a:off x="317500" y="1267821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Curva de tendência</a:t>
              </a:r>
              <a:endParaRPr lang="pt-BR" b="1" dirty="0"/>
            </a:p>
          </p:txBody>
        </p:sp>
        <p:cxnSp>
          <p:nvCxnSpPr>
            <p:cNvPr id="11" name="btfpColumnHeaderBoxLine835583"/>
            <p:cNvCxnSpPr/>
            <p:nvPr/>
          </p:nvCxnSpPr>
          <p:spPr>
            <a:xfrm>
              <a:off x="317500" y="1553253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btfpColumnHeaderBox689222"/>
          <p:cNvGrpSpPr/>
          <p:nvPr>
            <p:custDataLst>
              <p:tags r:id="rId4"/>
            </p:custDataLst>
          </p:nvPr>
        </p:nvGrpSpPr>
        <p:grpSpPr>
          <a:xfrm>
            <a:off x="4842272" y="1051225"/>
            <a:ext cx="3984228" cy="285432"/>
            <a:chOff x="4842272" y="1195603"/>
            <a:chExt cx="3984228" cy="285432"/>
          </a:xfrm>
        </p:grpSpPr>
        <p:sp>
          <p:nvSpPr>
            <p:cNvPr id="14" name="btfpColumnHeaderBoxText689222"/>
            <p:cNvSpPr txBox="1"/>
            <p:nvPr/>
          </p:nvSpPr>
          <p:spPr>
            <a:xfrm>
              <a:off x="4842272" y="1195603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Validação</a:t>
              </a:r>
              <a:endParaRPr lang="pt-BR" b="1" dirty="0"/>
            </a:p>
          </p:txBody>
        </p:sp>
        <p:cxnSp>
          <p:nvCxnSpPr>
            <p:cNvPr id="15" name="btfpColumnHeaderBoxLine689222"/>
            <p:cNvCxnSpPr/>
            <p:nvPr/>
          </p:nvCxnSpPr>
          <p:spPr>
            <a:xfrm>
              <a:off x="4842272" y="1481035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83630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Cálculo da produtividade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>
                    <a:alpha val="0"/>
                  </a:srgbClr>
                </a:solidFill>
              </a:rPr>
              <a:t>overall_0_132185101459168015 columns_3_132185113982039741 22_0_132185101467099256 29_1_132185113998052702 32_1_132185114026135681 35_0_132185114061886286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7" name="Cálculo produtividad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682" y="1017725"/>
            <a:ext cx="7218636" cy="38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269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Implementação completa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overall_0_132185150157801287 columns_1_132185133313633303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75" y="1035050"/>
            <a:ext cx="6318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924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/>
              <a:t>Etapas de implementação</a:t>
            </a:r>
            <a:endParaRPr dirty="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overall_1_132175655268810565 columns_1_132175655268810565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972" y="1746969"/>
            <a:ext cx="8855090" cy="1006272"/>
            <a:chOff x="167972" y="1746969"/>
            <a:chExt cx="8855090" cy="1006272"/>
          </a:xfrm>
        </p:grpSpPr>
        <p:sp>
          <p:nvSpPr>
            <p:cNvPr id="33" name="btfpValueChainElement9465711"/>
            <p:cNvSpPr/>
            <p:nvPr/>
          </p:nvSpPr>
          <p:spPr bwMode="gray">
            <a:xfrm>
              <a:off x="167972" y="1746969"/>
              <a:ext cx="1686884" cy="1006272"/>
            </a:xfrm>
            <a:prstGeom prst="homePlate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medição de corrente e tensão do motor</a:t>
              </a:r>
            </a:p>
          </p:txBody>
        </p:sp>
        <p:sp>
          <p:nvSpPr>
            <p:cNvPr id="34" name="btfpValueChainElement9465712"/>
            <p:cNvSpPr/>
            <p:nvPr/>
          </p:nvSpPr>
          <p:spPr bwMode="gray">
            <a:xfrm>
              <a:off x="1601613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adequação dos sinais e proteção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endParaRPr lang="pt-BR" sz="11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btfpValueChainElement9465713"/>
            <p:cNvSpPr/>
            <p:nvPr/>
          </p:nvSpPr>
          <p:spPr bwMode="gray">
            <a:xfrm>
              <a:off x="5902536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Ensaios com diferentes cargas e cálculo da produtividade</a:t>
              </a:r>
            </a:p>
          </p:txBody>
        </p:sp>
        <p:sp>
          <p:nvSpPr>
            <p:cNvPr id="36" name="btfpValueChainElement9465714"/>
            <p:cNvSpPr/>
            <p:nvPr/>
          </p:nvSpPr>
          <p:spPr bwMode="gray">
            <a:xfrm>
              <a:off x="4468895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Programação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r>
                <a:rPr lang="pt-BR" sz="1100" dirty="0" smtClean="0">
                  <a:solidFill>
                    <a:srgbClr val="000000"/>
                  </a:solidFill>
                </a:rPr>
                <a:t> para aquisição dos sinais e cálculo da potência ativa</a:t>
              </a:r>
            </a:p>
          </p:txBody>
        </p:sp>
        <p:sp>
          <p:nvSpPr>
            <p:cNvPr id="37" name="btfpValueChainElement9465715"/>
            <p:cNvSpPr/>
            <p:nvPr/>
          </p:nvSpPr>
          <p:spPr bwMode="gray">
            <a:xfrm>
              <a:off x="3035254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Implementação dos circuitos de medição e adequação</a:t>
              </a:r>
            </a:p>
          </p:txBody>
        </p:sp>
        <p:sp>
          <p:nvSpPr>
            <p:cNvPr id="38" name="btfpValueChainElement9465715"/>
            <p:cNvSpPr/>
            <p:nvPr/>
          </p:nvSpPr>
          <p:spPr bwMode="gray">
            <a:xfrm>
              <a:off x="7336178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507867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FFFFFF"/>
                  </a:solidFill>
                </a:rPr>
                <a:t>Visualização dos dados de produtividade e potência ativa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 bwMode="gray">
          <a:xfrm>
            <a:off x="234522" y="1446640"/>
            <a:ext cx="557784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gray">
          <a:xfrm>
            <a:off x="5955630" y="1446640"/>
            <a:ext cx="137160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gray">
          <a:xfrm>
            <a:off x="7494800" y="1446640"/>
            <a:ext cx="1258005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 bwMode="gray">
          <a:xfrm>
            <a:off x="2121186" y="1337781"/>
            <a:ext cx="2105311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Medidor de potência ativa</a:t>
            </a:r>
          </a:p>
        </p:txBody>
      </p:sp>
      <p:sp>
        <p:nvSpPr>
          <p:cNvPr id="43" name="TextBox 42"/>
          <p:cNvSpPr txBox="1"/>
          <p:nvPr/>
        </p:nvSpPr>
        <p:spPr bwMode="gray">
          <a:xfrm>
            <a:off x="6073273" y="1240370"/>
            <a:ext cx="1148319" cy="442035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 algn="ctr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Cálculo da </a:t>
            </a:r>
            <a:b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</a:b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produtividade</a:t>
            </a:r>
          </a:p>
        </p:txBody>
      </p:sp>
      <p:sp>
        <p:nvSpPr>
          <p:cNvPr id="44" name="TextBox 43"/>
          <p:cNvSpPr txBox="1"/>
          <p:nvPr/>
        </p:nvSpPr>
        <p:spPr bwMode="gray">
          <a:xfrm>
            <a:off x="7742026" y="1337781"/>
            <a:ext cx="766804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Relatório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059692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244641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429590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614539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799488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852" y="3984438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0953" y="3354715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9545" y="3381446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615" y="3975534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67" y="3414667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541958" flipV="1">
            <a:off x="603987" y="2813084"/>
            <a:ext cx="366209" cy="39650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2184414" flipV="1">
            <a:off x="3836510" y="2826510"/>
            <a:ext cx="366209" cy="39650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0427023" flipV="1">
            <a:off x="5288804" y="2775826"/>
            <a:ext cx="366209" cy="39650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4541958" flipV="1">
            <a:off x="2273625" y="2813083"/>
            <a:ext cx="366209" cy="39650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1289096" flipV="1">
            <a:off x="7161581" y="2775827"/>
            <a:ext cx="366209" cy="39650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2378" y="3059692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2378" y="3367941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2378" y="3676190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2378" y="3984438"/>
            <a:ext cx="1500546" cy="844057"/>
          </a:xfrm>
          <a:prstGeom prst="rect">
            <a:avLst/>
          </a:prstGeom>
          <a:ln w="9525">
            <a:solidFill>
              <a:srgbClr val="B4B4B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504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uma pedreira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overall_0_132187553089713418 columns_0_132187553089713418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" y="989316"/>
            <a:ext cx="6504517" cy="363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456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Relatório elaborado no Power BI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>
                    <a:alpha val="0"/>
                  </a:srgbClr>
                </a:solidFill>
              </a:rPr>
              <a:t>overall_0_132185127815656549 columns_2_132185127845907618 5_1_132185128600050400 9_1_132185128822195266 12_1_132185128841556909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5" name="btfpBulletedList215244"/>
          <p:cNvSpPr txBox="1"/>
          <p:nvPr>
            <p:custDataLst>
              <p:tags r:id="rId1"/>
            </p:custDataLst>
          </p:nvPr>
        </p:nvSpPr>
        <p:spPr>
          <a:xfrm>
            <a:off x="317500" y="1741359"/>
            <a:ext cx="3984228" cy="169277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i="1" dirty="0" smtClean="0"/>
              <a:t>Software</a:t>
            </a:r>
            <a:r>
              <a:rPr lang="pt-BR" sz="1200" dirty="0" smtClean="0"/>
              <a:t> que </a:t>
            </a:r>
            <a:r>
              <a:rPr lang="pt-BR" sz="1200" b="1" dirty="0" smtClean="0"/>
              <a:t>permite a criação de </a:t>
            </a:r>
            <a:r>
              <a:rPr lang="pt-BR" sz="1200" b="1" dirty="0" err="1" smtClean="0"/>
              <a:t>dashboards</a:t>
            </a:r>
            <a:r>
              <a:rPr lang="pt-BR" sz="1200" b="1" dirty="0" smtClean="0"/>
              <a:t> e relatórios</a:t>
            </a:r>
            <a:r>
              <a:rPr lang="pt-BR" sz="1200" dirty="0" smtClean="0"/>
              <a:t> muito utilizado na análise de negócios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dirty="0" smtClean="0"/>
              <a:t>Possui sete versões, incluindo uma </a:t>
            </a:r>
            <a:r>
              <a:rPr lang="pt-BR" sz="1200" b="1" dirty="0" smtClean="0"/>
              <a:t>gratuita: Power BI Desktop</a:t>
            </a:r>
            <a:endParaRPr lang="pt-BR" sz="1100" b="1" dirty="0"/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dirty="0" smtClean="0"/>
              <a:t>Na versão gratuita </a:t>
            </a:r>
            <a:r>
              <a:rPr lang="pt-BR" sz="1200" b="1" dirty="0" smtClean="0"/>
              <a:t>não é possível compartilhar </a:t>
            </a:r>
            <a:r>
              <a:rPr lang="pt-BR" sz="1200" b="1" i="1" dirty="0" smtClean="0"/>
              <a:t>online</a:t>
            </a:r>
            <a:r>
              <a:rPr lang="pt-BR" sz="1200" b="1" dirty="0" smtClean="0"/>
              <a:t> os relatórios com toda a empresa</a:t>
            </a:r>
            <a:r>
              <a:rPr lang="pt-BR" sz="1200" dirty="0" smtClean="0"/>
              <a:t>, acesso é restrito ao perfil de criação do relatório</a:t>
            </a:r>
          </a:p>
        </p:txBody>
      </p:sp>
      <p:sp>
        <p:nvSpPr>
          <p:cNvPr id="6" name="btfpBulletedList215244"/>
          <p:cNvSpPr txBox="1"/>
          <p:nvPr>
            <p:custDataLst>
              <p:tags r:id="rId2"/>
            </p:custDataLst>
          </p:nvPr>
        </p:nvSpPr>
        <p:spPr>
          <a:xfrm>
            <a:off x="4841875" y="1741359"/>
            <a:ext cx="3984228" cy="29546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dirty="0" smtClean="0"/>
              <a:t>Leitura da base de dados criada no </a:t>
            </a:r>
            <a:r>
              <a:rPr lang="pt-BR" sz="1200" b="1" dirty="0" smtClean="0"/>
              <a:t>Excel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dirty="0" smtClean="0"/>
              <a:t>Conta gratuita permite </a:t>
            </a:r>
            <a:r>
              <a:rPr lang="pt-BR" sz="1200" b="1" dirty="0" smtClean="0"/>
              <a:t>atualização da base de dados 8 vezes ao dia </a:t>
            </a:r>
            <a:r>
              <a:rPr lang="pt-BR" sz="1200" dirty="0" smtClean="0"/>
              <a:t>(conta criada com o e-mail USP)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dirty="0" smtClean="0"/>
              <a:t>Primeira atualização às 7:00h e última às 17:30h com intervalos de 1h30min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b="1" dirty="0" smtClean="0"/>
              <a:t>Desenvolve-se</a:t>
            </a:r>
            <a:r>
              <a:rPr lang="pt-BR" sz="1200" dirty="0" smtClean="0"/>
              <a:t> o relatório no </a:t>
            </a:r>
            <a:r>
              <a:rPr lang="pt-BR" sz="1200" b="1" dirty="0" smtClean="0"/>
              <a:t>aplicativo</a:t>
            </a:r>
            <a:r>
              <a:rPr lang="pt-BR" sz="1200" dirty="0" smtClean="0"/>
              <a:t> do Power BI para </a:t>
            </a:r>
            <a:r>
              <a:rPr lang="pt-BR" sz="1200" b="1" dirty="0" smtClean="0"/>
              <a:t>computador</a:t>
            </a:r>
            <a:r>
              <a:rPr lang="pt-BR" sz="1200" dirty="0" smtClean="0"/>
              <a:t> e </a:t>
            </a:r>
            <a:r>
              <a:rPr lang="pt-BR" sz="1200" b="1" dirty="0" smtClean="0"/>
              <a:t>publica-se na nuvem o relatório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200" b="1" dirty="0" smtClean="0"/>
              <a:t>Acesso do </a:t>
            </a:r>
            <a:r>
              <a:rPr lang="pt-BR" sz="1200" dirty="0" smtClean="0"/>
              <a:t>relatório é realizado no</a:t>
            </a:r>
            <a:r>
              <a:rPr lang="pt-BR" sz="1200" b="1" dirty="0" smtClean="0"/>
              <a:t> site do Power BI</a:t>
            </a:r>
          </a:p>
          <a:p>
            <a:pPr marL="177800" lvl="4" indent="-177800">
              <a:spcBef>
                <a:spcPts val="600"/>
              </a:spcBef>
              <a:buFont typeface="Arial"/>
              <a:buChar char="•"/>
            </a:pPr>
            <a:endParaRPr lang="pt-BR" sz="1000" b="1" dirty="0" smtClean="0"/>
          </a:p>
          <a:p>
            <a:endParaRPr lang="pt-BR" sz="1100" dirty="0"/>
          </a:p>
        </p:txBody>
      </p:sp>
      <p:grpSp>
        <p:nvGrpSpPr>
          <p:cNvPr id="9" name="btfpColumnHeaderBox989935"/>
          <p:cNvGrpSpPr/>
          <p:nvPr>
            <p:custDataLst>
              <p:tags r:id="rId3"/>
            </p:custDataLst>
          </p:nvPr>
        </p:nvGrpSpPr>
        <p:grpSpPr>
          <a:xfrm>
            <a:off x="317500" y="1235819"/>
            <a:ext cx="3984228" cy="285432"/>
            <a:chOff x="317500" y="1564715"/>
            <a:chExt cx="3984228" cy="285432"/>
          </a:xfrm>
        </p:grpSpPr>
        <p:sp>
          <p:nvSpPr>
            <p:cNvPr id="7" name="btfpColumnHeaderBoxText989935"/>
            <p:cNvSpPr txBox="1"/>
            <p:nvPr/>
          </p:nvSpPr>
          <p:spPr>
            <a:xfrm>
              <a:off x="317500" y="1564715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O que é</a:t>
              </a:r>
              <a:endParaRPr lang="pt-BR" b="1" dirty="0"/>
            </a:p>
          </p:txBody>
        </p:sp>
        <p:cxnSp>
          <p:nvCxnSpPr>
            <p:cNvPr id="8" name="btfpColumnHeaderBoxLine989935"/>
            <p:cNvCxnSpPr/>
            <p:nvPr/>
          </p:nvCxnSpPr>
          <p:spPr>
            <a:xfrm>
              <a:off x="317500" y="1850147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btfpColumnHeaderBox195550"/>
          <p:cNvGrpSpPr/>
          <p:nvPr>
            <p:custDataLst>
              <p:tags r:id="rId4"/>
            </p:custDataLst>
          </p:nvPr>
        </p:nvGrpSpPr>
        <p:grpSpPr>
          <a:xfrm>
            <a:off x="4842272" y="1235819"/>
            <a:ext cx="3984228" cy="285432"/>
            <a:chOff x="4842272" y="1476449"/>
            <a:chExt cx="3984228" cy="285432"/>
          </a:xfrm>
        </p:grpSpPr>
        <p:sp>
          <p:nvSpPr>
            <p:cNvPr id="10" name="btfpColumnHeaderBoxText195550"/>
            <p:cNvSpPr txBox="1"/>
            <p:nvPr/>
          </p:nvSpPr>
          <p:spPr>
            <a:xfrm>
              <a:off x="4842272" y="1476449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Implementação no projeto</a:t>
              </a:r>
              <a:endParaRPr lang="pt-BR" b="1" dirty="0"/>
            </a:p>
          </p:txBody>
        </p:sp>
        <p:cxnSp>
          <p:nvCxnSpPr>
            <p:cNvPr id="11" name="btfpColumnHeaderBoxLine195550"/>
            <p:cNvCxnSpPr/>
            <p:nvPr/>
          </p:nvCxnSpPr>
          <p:spPr>
            <a:xfrm>
              <a:off x="4842272" y="1761881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2369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Relatório elaborado no Power BI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overall_0_132185127815656549 columns_2_132185127845907618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674" y="1017725"/>
            <a:ext cx="7042652" cy="3795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89" y="3545710"/>
            <a:ext cx="281122" cy="10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91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Relatório elaborado no Power BI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overall_0_132185127815656549 columns_2_132185127845907618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674" y="1017725"/>
            <a:ext cx="7042652" cy="3795595"/>
          </a:xfrm>
          <a:prstGeom prst="rect">
            <a:avLst/>
          </a:prstGeom>
        </p:spPr>
      </p:pic>
      <p:sp>
        <p:nvSpPr>
          <p:cNvPr id="20" name="btfpCallout916835"/>
          <p:cNvSpPr/>
          <p:nvPr/>
        </p:nvSpPr>
        <p:spPr>
          <a:xfrm>
            <a:off x="7649779" y="3164306"/>
            <a:ext cx="1261610" cy="637674"/>
          </a:xfrm>
          <a:prstGeom prst="wedgeRectCallout">
            <a:avLst>
              <a:gd name="adj1" fmla="val -58591"/>
              <a:gd name="adj2" fmla="val 21477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Fácil visualização dos dados e layout intuitivo</a:t>
            </a:r>
            <a:endParaRPr lang="pt-BR" sz="1050" dirty="0">
              <a:solidFill>
                <a:srgbClr val="CC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89" y="3545710"/>
            <a:ext cx="281122" cy="10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37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Relatório elaborado no Power BI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overall_0_132185127815656549 columns_2_132185127845907618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674" y="1017725"/>
            <a:ext cx="7042652" cy="3795595"/>
          </a:xfrm>
          <a:prstGeom prst="rect">
            <a:avLst/>
          </a:prstGeom>
        </p:spPr>
      </p:pic>
      <p:sp>
        <p:nvSpPr>
          <p:cNvPr id="20" name="btfpCallout916835"/>
          <p:cNvSpPr/>
          <p:nvPr/>
        </p:nvSpPr>
        <p:spPr>
          <a:xfrm>
            <a:off x="7649779" y="3164306"/>
            <a:ext cx="1261610" cy="637674"/>
          </a:xfrm>
          <a:prstGeom prst="wedgeRectCallout">
            <a:avLst>
              <a:gd name="adj1" fmla="val -58591"/>
              <a:gd name="adj2" fmla="val 21477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Fácil visualização dos dados e layout intuitivo</a:t>
            </a:r>
            <a:endParaRPr lang="pt-BR" sz="1050" dirty="0">
              <a:solidFill>
                <a:srgbClr val="CC0000"/>
              </a:solidFill>
            </a:endParaRPr>
          </a:p>
        </p:txBody>
      </p:sp>
      <p:sp>
        <p:nvSpPr>
          <p:cNvPr id="21" name="btfpCallout916835"/>
          <p:cNvSpPr/>
          <p:nvPr/>
        </p:nvSpPr>
        <p:spPr>
          <a:xfrm>
            <a:off x="5042936" y="2158667"/>
            <a:ext cx="1606517" cy="413083"/>
          </a:xfrm>
          <a:prstGeom prst="wedgeRectCallout">
            <a:avLst>
              <a:gd name="adj1" fmla="val -19173"/>
              <a:gd name="adj2" fmla="val 65502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Todos os gráficos possuem filtro de dados</a:t>
            </a:r>
            <a:endParaRPr lang="pt-BR" sz="1050" dirty="0">
              <a:solidFill>
                <a:srgbClr val="CC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89" y="3545710"/>
            <a:ext cx="281122" cy="10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84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Relatório elaborado no Power BI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overall_0_132185127815656549 columns_2_132185127845907618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674" y="1017725"/>
            <a:ext cx="7042652" cy="3795595"/>
          </a:xfrm>
          <a:prstGeom prst="rect">
            <a:avLst/>
          </a:prstGeom>
        </p:spPr>
      </p:pic>
      <p:sp>
        <p:nvSpPr>
          <p:cNvPr id="20" name="btfpCallout916835"/>
          <p:cNvSpPr/>
          <p:nvPr/>
        </p:nvSpPr>
        <p:spPr>
          <a:xfrm>
            <a:off x="7649779" y="3164306"/>
            <a:ext cx="1261610" cy="637674"/>
          </a:xfrm>
          <a:prstGeom prst="wedgeRectCallout">
            <a:avLst>
              <a:gd name="adj1" fmla="val -58591"/>
              <a:gd name="adj2" fmla="val 21477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Fácil visualização dos dados e layout intuitivo</a:t>
            </a:r>
            <a:endParaRPr lang="pt-BR" sz="1050" dirty="0">
              <a:solidFill>
                <a:srgbClr val="CC0000"/>
              </a:solidFill>
            </a:endParaRPr>
          </a:p>
        </p:txBody>
      </p:sp>
      <p:sp>
        <p:nvSpPr>
          <p:cNvPr id="21" name="btfpCallout916835"/>
          <p:cNvSpPr/>
          <p:nvPr/>
        </p:nvSpPr>
        <p:spPr>
          <a:xfrm>
            <a:off x="5042936" y="2158667"/>
            <a:ext cx="1606517" cy="413083"/>
          </a:xfrm>
          <a:prstGeom prst="wedgeRectCallout">
            <a:avLst>
              <a:gd name="adj1" fmla="val -19173"/>
              <a:gd name="adj2" fmla="val 65502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Todos os gráficos possuem filtro de dados</a:t>
            </a:r>
            <a:endParaRPr lang="pt-BR" sz="1050" dirty="0">
              <a:solidFill>
                <a:srgbClr val="CC0000"/>
              </a:solidFill>
            </a:endParaRPr>
          </a:p>
        </p:txBody>
      </p:sp>
      <p:sp>
        <p:nvSpPr>
          <p:cNvPr id="22" name="btfpCallout916835"/>
          <p:cNvSpPr/>
          <p:nvPr/>
        </p:nvSpPr>
        <p:spPr>
          <a:xfrm>
            <a:off x="5548263" y="3483143"/>
            <a:ext cx="1788780" cy="466276"/>
          </a:xfrm>
          <a:prstGeom prst="wedgeRectCallout">
            <a:avLst>
              <a:gd name="adj1" fmla="val -20967"/>
              <a:gd name="adj2" fmla="val 68943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Ao passar o </a:t>
            </a:r>
            <a:r>
              <a:rPr lang="pt-BR" sz="1050" i="1" dirty="0" smtClean="0">
                <a:solidFill>
                  <a:srgbClr val="CC0000"/>
                </a:solidFill>
              </a:rPr>
              <a:t>mouse </a:t>
            </a:r>
            <a:r>
              <a:rPr lang="pt-BR" sz="1050" dirty="0" smtClean="0">
                <a:solidFill>
                  <a:srgbClr val="CC0000"/>
                </a:solidFill>
              </a:rPr>
              <a:t>sobre o gráfico, visualiza-se o valor do eixo x e y</a:t>
            </a:r>
            <a:endParaRPr lang="pt-BR" sz="1050" dirty="0">
              <a:solidFill>
                <a:srgbClr val="CC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89" y="3545710"/>
            <a:ext cx="281122" cy="10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84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Relatório elaborado no Power BI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overall_0_132185127815656549 columns_2_132185127845907618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674" y="1017725"/>
            <a:ext cx="7042652" cy="3795595"/>
          </a:xfrm>
          <a:prstGeom prst="rect">
            <a:avLst/>
          </a:prstGeom>
        </p:spPr>
      </p:pic>
      <p:sp>
        <p:nvSpPr>
          <p:cNvPr id="15" name="btfpCallout916835"/>
          <p:cNvSpPr/>
          <p:nvPr/>
        </p:nvSpPr>
        <p:spPr>
          <a:xfrm>
            <a:off x="6958931" y="1672390"/>
            <a:ext cx="1182521" cy="581525"/>
          </a:xfrm>
          <a:prstGeom prst="wedgeRectCallout">
            <a:avLst>
              <a:gd name="adj1" fmla="val -21716"/>
              <a:gd name="adj2" fmla="val -70347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i="1" dirty="0" smtClean="0">
                <a:solidFill>
                  <a:srgbClr val="CC0000"/>
                </a:solidFill>
              </a:rPr>
              <a:t>Download </a:t>
            </a:r>
            <a:r>
              <a:rPr lang="pt-BR" sz="1050" dirty="0" smtClean="0">
                <a:solidFill>
                  <a:srgbClr val="CC0000"/>
                </a:solidFill>
              </a:rPr>
              <a:t>do relatório em PDF ou </a:t>
            </a:r>
            <a:r>
              <a:rPr lang="pt-BR" sz="1050" i="1" dirty="0" smtClean="0">
                <a:solidFill>
                  <a:srgbClr val="CC0000"/>
                </a:solidFill>
              </a:rPr>
              <a:t>Power Point</a:t>
            </a:r>
            <a:endParaRPr lang="pt-BR" sz="1050" i="1" dirty="0">
              <a:solidFill>
                <a:srgbClr val="CC0000"/>
              </a:solidFill>
            </a:endParaRPr>
          </a:p>
        </p:txBody>
      </p:sp>
      <p:sp>
        <p:nvSpPr>
          <p:cNvPr id="20" name="btfpCallout916835"/>
          <p:cNvSpPr/>
          <p:nvPr/>
        </p:nvSpPr>
        <p:spPr>
          <a:xfrm>
            <a:off x="7649779" y="3164306"/>
            <a:ext cx="1261610" cy="637674"/>
          </a:xfrm>
          <a:prstGeom prst="wedgeRectCallout">
            <a:avLst>
              <a:gd name="adj1" fmla="val -58591"/>
              <a:gd name="adj2" fmla="val 21477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Fácil visualização dos dados e layout intuitivo</a:t>
            </a:r>
            <a:endParaRPr lang="pt-BR" sz="1050" dirty="0">
              <a:solidFill>
                <a:srgbClr val="CC0000"/>
              </a:solidFill>
            </a:endParaRPr>
          </a:p>
        </p:txBody>
      </p:sp>
      <p:sp>
        <p:nvSpPr>
          <p:cNvPr id="21" name="btfpCallout916835"/>
          <p:cNvSpPr/>
          <p:nvPr/>
        </p:nvSpPr>
        <p:spPr>
          <a:xfrm>
            <a:off x="5042936" y="2158667"/>
            <a:ext cx="1606517" cy="413083"/>
          </a:xfrm>
          <a:prstGeom prst="wedgeRectCallout">
            <a:avLst>
              <a:gd name="adj1" fmla="val -19173"/>
              <a:gd name="adj2" fmla="val 65502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Todos os gráficos possuem filtro de dados</a:t>
            </a:r>
            <a:endParaRPr lang="pt-BR" sz="1050" dirty="0">
              <a:solidFill>
                <a:srgbClr val="CC0000"/>
              </a:solidFill>
            </a:endParaRPr>
          </a:p>
        </p:txBody>
      </p:sp>
      <p:sp>
        <p:nvSpPr>
          <p:cNvPr id="22" name="btfpCallout916835"/>
          <p:cNvSpPr/>
          <p:nvPr/>
        </p:nvSpPr>
        <p:spPr>
          <a:xfrm>
            <a:off x="5548263" y="3483143"/>
            <a:ext cx="1788780" cy="466276"/>
          </a:xfrm>
          <a:prstGeom prst="wedgeRectCallout">
            <a:avLst>
              <a:gd name="adj1" fmla="val -20967"/>
              <a:gd name="adj2" fmla="val 68943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Ao passar o </a:t>
            </a:r>
            <a:r>
              <a:rPr lang="pt-BR" sz="1050" i="1" dirty="0" smtClean="0">
                <a:solidFill>
                  <a:srgbClr val="CC0000"/>
                </a:solidFill>
              </a:rPr>
              <a:t>mouse </a:t>
            </a:r>
            <a:r>
              <a:rPr lang="pt-BR" sz="1050" dirty="0" smtClean="0">
                <a:solidFill>
                  <a:srgbClr val="CC0000"/>
                </a:solidFill>
              </a:rPr>
              <a:t>sobre o gráfico, visualiza-se o valor do eixo x e y</a:t>
            </a:r>
            <a:endParaRPr lang="pt-BR" sz="1050" dirty="0">
              <a:solidFill>
                <a:srgbClr val="CC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89" y="3545710"/>
            <a:ext cx="281122" cy="10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8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Relatório elaborado no Power BI</a:t>
            </a:r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overall_1_132185126751139730 columns_1_132185126751139730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674" y="1017725"/>
            <a:ext cx="7058994" cy="3795595"/>
          </a:xfrm>
          <a:prstGeom prst="rect">
            <a:avLst/>
          </a:prstGeom>
        </p:spPr>
      </p:pic>
      <p:sp>
        <p:nvSpPr>
          <p:cNvPr id="14" name="btfpCallout916835"/>
          <p:cNvSpPr/>
          <p:nvPr/>
        </p:nvSpPr>
        <p:spPr>
          <a:xfrm>
            <a:off x="2155357" y="1805742"/>
            <a:ext cx="1197443" cy="303796"/>
          </a:xfrm>
          <a:prstGeom prst="wedgeRectCallout">
            <a:avLst>
              <a:gd name="adj1" fmla="val -19173"/>
              <a:gd name="adj2" fmla="val 65502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Seleção de dias</a:t>
            </a:r>
            <a:endParaRPr lang="pt-BR" sz="1050" dirty="0">
              <a:solidFill>
                <a:srgbClr val="CC0000"/>
              </a:solidFill>
            </a:endParaRPr>
          </a:p>
        </p:txBody>
      </p:sp>
      <p:sp>
        <p:nvSpPr>
          <p:cNvPr id="17" name="btfpCallout916835"/>
          <p:cNvSpPr/>
          <p:nvPr/>
        </p:nvSpPr>
        <p:spPr>
          <a:xfrm>
            <a:off x="4128536" y="2895312"/>
            <a:ext cx="1133275" cy="303796"/>
          </a:xfrm>
          <a:prstGeom prst="wedgeRectCallout">
            <a:avLst>
              <a:gd name="adj1" fmla="val -55345"/>
              <a:gd name="adj2" fmla="val -18987"/>
            </a:avLst>
          </a:prstGeom>
          <a:solidFill>
            <a:srgbClr val="FFFFFF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1050" dirty="0" smtClean="0">
                <a:solidFill>
                  <a:srgbClr val="CC0000"/>
                </a:solidFill>
              </a:rPr>
              <a:t>Seleção de hora</a:t>
            </a:r>
            <a:endParaRPr lang="pt-BR" sz="1050" dirty="0">
              <a:solidFill>
                <a:srgbClr val="CC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1811" y="3518704"/>
            <a:ext cx="124275" cy="1061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5261811" y="3491696"/>
            <a:ext cx="124275" cy="1022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8269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Conclusões e próximos passos</a:t>
            </a:r>
            <a:endParaRPr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>
                    <a:alpha val="0"/>
                  </a:srgbClr>
                </a:solidFill>
              </a:rPr>
              <a:t>overall_0_132185134987175624 columns_2_132185134895063278 5_1_132185134936004971 8_0_132185134992606927 13_1_132187605930918951 58_0_132187614935568532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5" name="btfpColumnHeaderBox983323"/>
          <p:cNvGrpSpPr/>
          <p:nvPr>
            <p:custDataLst>
              <p:tags r:id="rId1"/>
            </p:custDataLst>
          </p:nvPr>
        </p:nvGrpSpPr>
        <p:grpSpPr>
          <a:xfrm>
            <a:off x="317500" y="932198"/>
            <a:ext cx="3984228" cy="285432"/>
            <a:chOff x="317500" y="4695875"/>
            <a:chExt cx="3984228" cy="285432"/>
          </a:xfrm>
        </p:grpSpPr>
        <p:sp>
          <p:nvSpPr>
            <p:cNvPr id="3" name="btfpColumnHeaderBoxText983323"/>
            <p:cNvSpPr txBox="1"/>
            <p:nvPr/>
          </p:nvSpPr>
          <p:spPr>
            <a:xfrm>
              <a:off x="317500" y="4695875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Conclusões</a:t>
              </a:r>
              <a:endParaRPr lang="pt-BR" b="1" dirty="0"/>
            </a:p>
          </p:txBody>
        </p:sp>
        <p:cxnSp>
          <p:nvCxnSpPr>
            <p:cNvPr id="4" name="btfpColumnHeaderBoxLine983323"/>
            <p:cNvCxnSpPr/>
            <p:nvPr/>
          </p:nvCxnSpPr>
          <p:spPr>
            <a:xfrm>
              <a:off x="317500" y="4981307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btfpColumnHeaderBox638278"/>
          <p:cNvGrpSpPr/>
          <p:nvPr>
            <p:custDataLst>
              <p:tags r:id="rId2"/>
            </p:custDataLst>
          </p:nvPr>
        </p:nvGrpSpPr>
        <p:grpSpPr>
          <a:xfrm>
            <a:off x="4842272" y="932198"/>
            <a:ext cx="3984228" cy="285432"/>
            <a:chOff x="4842272" y="4695875"/>
            <a:chExt cx="3984228" cy="285432"/>
          </a:xfrm>
        </p:grpSpPr>
        <p:sp>
          <p:nvSpPr>
            <p:cNvPr id="6" name="btfpColumnHeaderBoxText638278"/>
            <p:cNvSpPr txBox="1"/>
            <p:nvPr/>
          </p:nvSpPr>
          <p:spPr>
            <a:xfrm>
              <a:off x="4842272" y="4695875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Próximos passos</a:t>
              </a:r>
              <a:endParaRPr lang="pt-BR" b="1" dirty="0"/>
            </a:p>
          </p:txBody>
        </p:sp>
        <p:cxnSp>
          <p:nvCxnSpPr>
            <p:cNvPr id="7" name="btfpColumnHeaderBoxLine638278"/>
            <p:cNvCxnSpPr/>
            <p:nvPr/>
          </p:nvCxnSpPr>
          <p:spPr>
            <a:xfrm>
              <a:off x="4842272" y="4981307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btfpBulletedList850163"/>
          <p:cNvSpPr txBox="1"/>
          <p:nvPr>
            <p:custDataLst>
              <p:tags r:id="rId3"/>
            </p:custDataLst>
          </p:nvPr>
        </p:nvSpPr>
        <p:spPr>
          <a:xfrm>
            <a:off x="4842272" y="1390066"/>
            <a:ext cx="3984228" cy="22313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100" dirty="0" smtClean="0"/>
              <a:t>Utilização de </a:t>
            </a:r>
            <a:r>
              <a:rPr lang="pt-BR" sz="1100" b="1" dirty="0" smtClean="0"/>
              <a:t>três transformadores de corrente </a:t>
            </a:r>
            <a:r>
              <a:rPr lang="pt-BR" sz="1100" dirty="0" smtClean="0"/>
              <a:t>(um em cada fase)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100" dirty="0" smtClean="0"/>
              <a:t>Utilização de um transformador de potencial de </a:t>
            </a:r>
            <a:r>
              <a:rPr lang="pt-BR" sz="1100" b="1" dirty="0" smtClean="0"/>
              <a:t>380V:5V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100" dirty="0" smtClean="0"/>
              <a:t>Realização de ensaios com um </a:t>
            </a:r>
            <a:r>
              <a:rPr lang="pt-BR" sz="1100" b="1" dirty="0" smtClean="0"/>
              <a:t>número maior de cargas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100" dirty="0" smtClean="0"/>
              <a:t>Desenvolvimento de um sistema de</a:t>
            </a:r>
            <a:r>
              <a:rPr lang="pt-BR" sz="1100" b="1" dirty="0" smtClean="0"/>
              <a:t> comunicação </a:t>
            </a:r>
            <a:r>
              <a:rPr lang="pt-BR" sz="1100" dirty="0" smtClean="0"/>
              <a:t>entre o </a:t>
            </a:r>
            <a:r>
              <a:rPr lang="pt-BR" sz="1100" b="1" dirty="0" err="1" smtClean="0"/>
              <a:t>Arduino</a:t>
            </a:r>
            <a:r>
              <a:rPr lang="pt-BR" sz="1100" b="1" dirty="0" smtClean="0"/>
              <a:t> e o Excel </a:t>
            </a:r>
            <a:r>
              <a:rPr lang="pt-BR" sz="1100" dirty="0" smtClean="0"/>
              <a:t>que </a:t>
            </a:r>
            <a:r>
              <a:rPr lang="pt-BR" sz="1100" b="1" dirty="0" smtClean="0"/>
              <a:t>não dependa da conexão humana 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pt-BR" sz="1100" dirty="0" smtClean="0"/>
              <a:t>Utilização da </a:t>
            </a:r>
            <a:r>
              <a:rPr lang="pt-BR" sz="1100" b="1" dirty="0" smtClean="0"/>
              <a:t>versão paga do Power BI</a:t>
            </a:r>
            <a:r>
              <a:rPr lang="pt-BR" sz="1100" dirty="0" smtClean="0"/>
              <a:t>, de modo que a </a:t>
            </a:r>
            <a:r>
              <a:rPr lang="pt-BR" sz="1100" b="1" dirty="0" smtClean="0"/>
              <a:t>atualização dos dados </a:t>
            </a:r>
            <a:r>
              <a:rPr lang="pt-BR" sz="1100" dirty="0" smtClean="0"/>
              <a:t>possa ocorrer em </a:t>
            </a:r>
            <a:r>
              <a:rPr lang="pt-BR" sz="1100" b="1" dirty="0" smtClean="0"/>
              <a:t>tempo real</a:t>
            </a:r>
          </a:p>
        </p:txBody>
      </p:sp>
      <p:sp>
        <p:nvSpPr>
          <p:cNvPr id="34" name="btfpBulletedList850163"/>
          <p:cNvSpPr txBox="1"/>
          <p:nvPr>
            <p:custDataLst>
              <p:tags r:id="rId4"/>
            </p:custDataLst>
          </p:nvPr>
        </p:nvSpPr>
        <p:spPr>
          <a:xfrm>
            <a:off x="311150" y="1230798"/>
            <a:ext cx="3984228" cy="32162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spcBef>
                <a:spcPts val="900"/>
              </a:spcBef>
              <a:buFont typeface="Arial"/>
              <a:buChar char="•"/>
            </a:pPr>
            <a:r>
              <a:rPr lang="pt-BR" sz="1100" b="1" dirty="0" smtClean="0"/>
              <a:t>Medidor de potência ativa</a:t>
            </a:r>
          </a:p>
          <a:p>
            <a:pPr marL="177800" indent="-177800">
              <a:spcBef>
                <a:spcPts val="900"/>
              </a:spcBef>
              <a:buFont typeface="Arial"/>
              <a:buChar char="•"/>
            </a:pPr>
            <a:r>
              <a:rPr lang="pt-BR" sz="1100" dirty="0" smtClean="0"/>
              <a:t>Cálculo realizado no </a:t>
            </a:r>
            <a:r>
              <a:rPr lang="pt-BR" sz="1100" dirty="0" err="1" smtClean="0"/>
              <a:t>Arduino</a:t>
            </a:r>
            <a:r>
              <a:rPr lang="pt-BR" sz="1100" dirty="0" smtClean="0"/>
              <a:t> Uno a partir dos sinais amostrados de tensão e corrente do motor</a:t>
            </a:r>
          </a:p>
          <a:p>
            <a:pPr marL="177800" indent="-177800">
              <a:spcBef>
                <a:spcPts val="900"/>
              </a:spcBef>
              <a:buFont typeface="Arial"/>
              <a:buChar char="•"/>
            </a:pPr>
            <a:r>
              <a:rPr lang="pt-BR" sz="1100" dirty="0" smtClean="0"/>
              <a:t>Dados de potência ativa, data e hora enviados para Excel através do </a:t>
            </a:r>
            <a:r>
              <a:rPr lang="pt-BR" sz="1100" i="1" dirty="0" smtClean="0"/>
              <a:t>software </a:t>
            </a:r>
            <a:r>
              <a:rPr lang="pt-BR" sz="1100" dirty="0" smtClean="0"/>
              <a:t>PLX-DAQ</a:t>
            </a:r>
          </a:p>
          <a:p>
            <a:pPr marL="177800" indent="-177800">
              <a:spcBef>
                <a:spcPts val="900"/>
              </a:spcBef>
              <a:buFont typeface="Arial"/>
              <a:buChar char="•"/>
            </a:pPr>
            <a:r>
              <a:rPr lang="pt-BR" sz="1100" b="1" dirty="0" smtClean="0"/>
              <a:t>Cálculo da produtividade</a:t>
            </a:r>
            <a:endParaRPr lang="pt-BR" sz="1100" dirty="0" smtClean="0"/>
          </a:p>
          <a:p>
            <a:pPr marL="177800" indent="-177800">
              <a:spcBef>
                <a:spcPts val="900"/>
              </a:spcBef>
              <a:buFont typeface="Arial"/>
              <a:buChar char="•"/>
            </a:pPr>
            <a:r>
              <a:rPr lang="pt-BR" sz="1100" dirty="0" smtClean="0"/>
              <a:t>Cálculo realizado a partir da curva de tendência da produtividade </a:t>
            </a:r>
            <a:r>
              <a:rPr lang="pt-BR" sz="1100" dirty="0" err="1" smtClean="0"/>
              <a:t>vs</a:t>
            </a:r>
            <a:r>
              <a:rPr lang="pt-BR" sz="1100" dirty="0" smtClean="0"/>
              <a:t> potência ativa no Excel</a:t>
            </a:r>
          </a:p>
          <a:p>
            <a:pPr marL="177800" indent="-177800">
              <a:spcBef>
                <a:spcPts val="900"/>
              </a:spcBef>
              <a:buFont typeface="Arial"/>
              <a:buChar char="•"/>
            </a:pPr>
            <a:r>
              <a:rPr lang="pt-BR" sz="1100" dirty="0" smtClean="0"/>
              <a:t>Dados obtidos através de ensaios com o volume de pedras do britador em 0%, 32% e 100%</a:t>
            </a:r>
          </a:p>
          <a:p>
            <a:pPr marL="177800" indent="-177800">
              <a:spcBef>
                <a:spcPts val="900"/>
              </a:spcBef>
              <a:buFont typeface="Arial"/>
              <a:buChar char="•"/>
            </a:pPr>
            <a:r>
              <a:rPr lang="pt-BR" sz="1100" b="1" dirty="0" smtClean="0"/>
              <a:t>Relatório</a:t>
            </a:r>
          </a:p>
          <a:p>
            <a:pPr marL="177800" indent="-177800">
              <a:spcBef>
                <a:spcPts val="900"/>
              </a:spcBef>
              <a:buFont typeface="Arial"/>
              <a:buChar char="•"/>
            </a:pPr>
            <a:r>
              <a:rPr lang="pt-BR" sz="1100" dirty="0" smtClean="0"/>
              <a:t>Desenvolvido no Power BI, com atualização dos dados oito vezes ao dia – leitura de dados da planilha Excel</a:t>
            </a:r>
          </a:p>
        </p:txBody>
      </p:sp>
      <p:grpSp>
        <p:nvGrpSpPr>
          <p:cNvPr id="58" name="btfpConclusionArrow844301"/>
          <p:cNvGrpSpPr/>
          <p:nvPr>
            <p:custDataLst>
              <p:tags r:id="rId5"/>
            </p:custDataLst>
          </p:nvPr>
        </p:nvGrpSpPr>
        <p:grpSpPr>
          <a:xfrm>
            <a:off x="311150" y="4277197"/>
            <a:ext cx="4254500" cy="942340"/>
            <a:chOff x="-952500" y="-1141970"/>
            <a:chExt cx="8509000" cy="2119615"/>
          </a:xfrm>
        </p:grpSpPr>
        <p:sp>
          <p:nvSpPr>
            <p:cNvPr id="19" name="btfpConclusionArrowText844301"/>
            <p:cNvSpPr txBox="1"/>
            <p:nvPr/>
          </p:nvSpPr>
          <p:spPr>
            <a:xfrm>
              <a:off x="-952500" y="-331404"/>
              <a:ext cx="8509000" cy="1309049"/>
            </a:xfrm>
            <a:prstGeom prst="rect">
              <a:avLst/>
            </a:prstGeom>
            <a:noFill/>
          </p:spPr>
          <p:txBody>
            <a:bodyPr vert="horz" wrap="square" lIns="36036" tIns="36036" rIns="36036" bIns="180181" rtlCol="0" anchor="ctr">
              <a:spAutoFit/>
            </a:bodyPr>
            <a:lstStyle/>
            <a:p>
              <a:pPr algn="ctr"/>
              <a:r>
                <a:rPr lang="pt-BR" sz="1200" dirty="0" smtClean="0">
                  <a:solidFill>
                    <a:srgbClr val="CC0000"/>
                  </a:solidFill>
                </a:rPr>
                <a:t>Primeiro passo para o sistema de medição da produtividade e eficiência da cadeia produtiva </a:t>
              </a:r>
              <a:endParaRPr lang="pt-BR" sz="1200" dirty="0">
                <a:solidFill>
                  <a:srgbClr val="CC0000"/>
                </a:solidFill>
              </a:endParaRPr>
            </a:p>
          </p:txBody>
        </p:sp>
        <p:sp>
          <p:nvSpPr>
            <p:cNvPr id="55" name="btfpConclusionArrowPointer844301"/>
            <p:cNvSpPr/>
            <p:nvPr/>
          </p:nvSpPr>
          <p:spPr>
            <a:xfrm>
              <a:off x="2437130" y="-1141970"/>
              <a:ext cx="1729740" cy="810568"/>
            </a:xfrm>
            <a:prstGeom prst="downArrow">
              <a:avLst>
                <a:gd name="adj1" fmla="val 50000"/>
                <a:gd name="adj2" fmla="val 70000"/>
              </a:avLst>
            </a:prstGeom>
            <a:noFill/>
            <a:ln w="9525" cap="flat" cmpd="sng" algn="ctr">
              <a:solidFill>
                <a:srgbClr val="CC0000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cxnSp>
          <p:nvCxnSpPr>
            <p:cNvPr id="56" name="btfpConclusionArrowLineLeft844301"/>
            <p:cNvCxnSpPr/>
            <p:nvPr/>
          </p:nvCxnSpPr>
          <p:spPr>
            <a:xfrm>
              <a:off x="-952500" y="-601324"/>
              <a:ext cx="3562604" cy="0"/>
            </a:xfrm>
            <a:prstGeom prst="line">
              <a:avLst/>
            </a:prstGeom>
            <a:ln w="9525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btfpConclusionArrowLineRight844301"/>
            <p:cNvCxnSpPr/>
            <p:nvPr/>
          </p:nvCxnSpPr>
          <p:spPr>
            <a:xfrm>
              <a:off x="3993896" y="-601323"/>
              <a:ext cx="3562604" cy="0"/>
            </a:xfrm>
            <a:prstGeom prst="line">
              <a:avLst/>
            </a:prstGeom>
            <a:ln w="9525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6000" dirty="0"/>
              <a:t>OBRIGADA!</a:t>
            </a:r>
            <a:endParaRPr sz="6000" dirty="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overall_1_132175655247354061 columns_1_132175655247354061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Funcionamento da pedreira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overall_0_132187559492776008 columns_2_132187559054662865 7_0_132187559505635442 8_0_132187559505625454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7" name="btfpColumnHeaderBox679537"/>
          <p:cNvGrpSpPr/>
          <p:nvPr>
            <p:custDataLst>
              <p:tags r:id="rId1"/>
            </p:custDataLst>
          </p:nvPr>
        </p:nvGrpSpPr>
        <p:grpSpPr>
          <a:xfrm>
            <a:off x="317500" y="1207170"/>
            <a:ext cx="5012542" cy="285432"/>
            <a:chOff x="317500" y="1688430"/>
            <a:chExt cx="3984228" cy="285432"/>
          </a:xfrm>
        </p:grpSpPr>
        <p:sp>
          <p:nvSpPr>
            <p:cNvPr id="5" name="btfpColumnHeaderBoxText679537"/>
            <p:cNvSpPr txBox="1"/>
            <p:nvPr/>
          </p:nvSpPr>
          <p:spPr>
            <a:xfrm>
              <a:off x="317500" y="1688430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Processo de britagem</a:t>
              </a:r>
              <a:endParaRPr lang="pt-BR" b="1" dirty="0"/>
            </a:p>
          </p:txBody>
        </p:sp>
        <p:cxnSp>
          <p:nvCxnSpPr>
            <p:cNvPr id="6" name="btfpColumnHeaderBoxLine679537"/>
            <p:cNvCxnSpPr/>
            <p:nvPr/>
          </p:nvCxnSpPr>
          <p:spPr>
            <a:xfrm>
              <a:off x="317500" y="1973862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btfpColumnHeaderBox679537"/>
          <p:cNvGrpSpPr/>
          <p:nvPr>
            <p:custDataLst>
              <p:tags r:id="rId2"/>
            </p:custDataLst>
          </p:nvPr>
        </p:nvGrpSpPr>
        <p:grpSpPr>
          <a:xfrm>
            <a:off x="5654842" y="1207170"/>
            <a:ext cx="3177458" cy="285432"/>
            <a:chOff x="317500" y="1688430"/>
            <a:chExt cx="3984228" cy="285432"/>
          </a:xfrm>
        </p:grpSpPr>
        <p:sp>
          <p:nvSpPr>
            <p:cNvPr id="9" name="btfpColumnHeaderBoxText679537"/>
            <p:cNvSpPr txBox="1"/>
            <p:nvPr/>
          </p:nvSpPr>
          <p:spPr>
            <a:xfrm>
              <a:off x="317500" y="1688430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Britador primário</a:t>
              </a:r>
              <a:endParaRPr lang="pt-BR" b="1" dirty="0"/>
            </a:p>
          </p:txBody>
        </p:sp>
        <p:cxnSp>
          <p:nvCxnSpPr>
            <p:cNvPr id="10" name="btfpColumnHeaderBoxLine679537"/>
            <p:cNvCxnSpPr/>
            <p:nvPr/>
          </p:nvCxnSpPr>
          <p:spPr>
            <a:xfrm>
              <a:off x="317500" y="1973862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https://lh4.googleusercontent.com/M13CxwN8n7cVcLmW7KD1HHk2L-l51m8nGUJDoWnwtqHXqPZp17DKKBmTmNmem_c4y-VAhUHVWsfjBEOIwz1Wyw5L5tVfqXmp0oEY8Fwtt27XijMy27ct-Ksk65WqooJpcdWYzWO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917023"/>
            <a:ext cx="5018892" cy="262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9925" y="1586973"/>
            <a:ext cx="2919942" cy="278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64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Funcionamento </a:t>
            </a:r>
            <a:r>
              <a:rPr lang="pt-BR" dirty="0" smtClean="0"/>
              <a:t>do britador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overall_0_132187578168268002 columns_1_132187558614447204 15_0_132187578181484460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5" name="btfpBulletedList135947"/>
          <p:cNvSpPr txBox="1"/>
          <p:nvPr>
            <p:custDataLst>
              <p:tags r:id="rId1"/>
            </p:custDataLst>
          </p:nvPr>
        </p:nvSpPr>
        <p:spPr>
          <a:xfrm>
            <a:off x="317500" y="4065340"/>
            <a:ext cx="4479089" cy="113877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dirty="0" smtClean="0"/>
              <a:t>Calcular a </a:t>
            </a:r>
            <a:r>
              <a:rPr lang="pt-BR" b="1" dirty="0" smtClean="0"/>
              <a:t>produtividade</a:t>
            </a:r>
            <a:r>
              <a:rPr lang="pt-BR" dirty="0" smtClean="0"/>
              <a:t> do britador </a:t>
            </a:r>
            <a:r>
              <a:rPr lang="pt-BR" b="1" dirty="0" smtClean="0"/>
              <a:t>a partir</a:t>
            </a:r>
            <a:r>
              <a:rPr lang="pt-BR" dirty="0" smtClean="0"/>
              <a:t> de sua  </a:t>
            </a:r>
            <a:r>
              <a:rPr lang="pt-BR" b="1" dirty="0" smtClean="0"/>
              <a:t>potência ativa </a:t>
            </a:r>
            <a:r>
              <a:rPr lang="pt-BR" dirty="0" smtClean="0"/>
              <a:t>do motor</a:t>
            </a:r>
            <a:endParaRPr lang="pt-BR" b="1" dirty="0" smtClean="0"/>
          </a:p>
          <a:p>
            <a:pPr marL="177800" indent="-177800">
              <a:buFont typeface="Arial"/>
              <a:buChar char="•"/>
            </a:pPr>
            <a:r>
              <a:rPr lang="pt-BR" dirty="0" smtClean="0"/>
              <a:t>Neste projeto, a </a:t>
            </a:r>
            <a:r>
              <a:rPr lang="pt-BR" b="1" dirty="0" smtClean="0"/>
              <a:t>produtividade </a:t>
            </a:r>
            <a:r>
              <a:rPr lang="pt-BR" dirty="0" smtClean="0"/>
              <a:t>está </a:t>
            </a:r>
            <a:r>
              <a:rPr lang="pt-BR" b="1" dirty="0" smtClean="0"/>
              <a:t>relacionada</a:t>
            </a:r>
            <a:r>
              <a:rPr lang="pt-BR" dirty="0" smtClean="0"/>
              <a:t> com o </a:t>
            </a:r>
            <a:r>
              <a:rPr lang="pt-BR" b="1" dirty="0" smtClean="0"/>
              <a:t>volume de pedras </a:t>
            </a:r>
            <a:r>
              <a:rPr lang="pt-BR" dirty="0" smtClean="0"/>
              <a:t>na câmara do britador</a:t>
            </a:r>
          </a:p>
          <a:p>
            <a:endParaRPr lang="pt-BR" sz="1200" dirty="0"/>
          </a:p>
        </p:txBody>
      </p:sp>
      <p:sp>
        <p:nvSpPr>
          <p:cNvPr id="16" name="btfpBulletedList135947"/>
          <p:cNvSpPr txBox="1"/>
          <p:nvPr>
            <p:custDataLst>
              <p:tags r:id="rId2"/>
            </p:custDataLst>
          </p:nvPr>
        </p:nvSpPr>
        <p:spPr>
          <a:xfrm>
            <a:off x="4938169" y="4065340"/>
            <a:ext cx="4205831" cy="113877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dirty="0" smtClean="0"/>
              <a:t>Maior controle da cadeia produtiva</a:t>
            </a:r>
          </a:p>
          <a:p>
            <a:pPr marL="177800" indent="-177800">
              <a:buFont typeface="Arial"/>
              <a:buChar char="•"/>
            </a:pPr>
            <a:r>
              <a:rPr lang="pt-BR" dirty="0" smtClean="0"/>
              <a:t>Permite traçar </a:t>
            </a:r>
            <a:r>
              <a:rPr lang="pt-BR" b="1" dirty="0" smtClean="0"/>
              <a:t>metas</a:t>
            </a:r>
            <a:r>
              <a:rPr lang="pt-BR" dirty="0" smtClean="0"/>
              <a:t>, ter uma melhor </a:t>
            </a:r>
            <a:r>
              <a:rPr lang="pt-BR" b="1" dirty="0" smtClean="0"/>
              <a:t>previsibilidade de material produzido </a:t>
            </a:r>
            <a:r>
              <a:rPr lang="pt-BR" dirty="0" smtClean="0"/>
              <a:t>e otimizar o setor </a:t>
            </a:r>
            <a:r>
              <a:rPr lang="pt-BR" b="1" dirty="0" smtClean="0"/>
              <a:t>financeiro </a:t>
            </a:r>
            <a:r>
              <a:rPr lang="pt-BR" dirty="0" smtClean="0"/>
              <a:t>da empresa</a:t>
            </a:r>
            <a:endParaRPr lang="pt-BR" b="1" dirty="0" smtClean="0"/>
          </a:p>
          <a:p>
            <a:endParaRPr lang="pt-BR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547" y="4223106"/>
            <a:ext cx="170624" cy="6459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335" y="1028100"/>
            <a:ext cx="8542866" cy="306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9344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Objetivos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dirty="0">
                <a:solidFill>
                  <a:schemeClr val="tx1"/>
                </a:solidFill>
                <a:latin typeface="+mj-lt"/>
              </a:rPr>
              <a:t>Estudo sobre </a:t>
            </a:r>
            <a:r>
              <a:rPr lang="pt-BR" b="1" dirty="0">
                <a:solidFill>
                  <a:schemeClr val="tx1"/>
                </a:solidFill>
                <a:latin typeface="+mj-lt"/>
              </a:rPr>
              <a:t>motores de indução trifásicos</a:t>
            </a:r>
            <a:endParaRPr b="1" dirty="0">
              <a:solidFill>
                <a:schemeClr val="tx1"/>
              </a:solidFill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dirty="0">
                <a:solidFill>
                  <a:schemeClr val="tx1"/>
                </a:solidFill>
                <a:latin typeface="+mj-lt"/>
              </a:rPr>
              <a:t>Estudo sobre </a:t>
            </a:r>
            <a:r>
              <a:rPr lang="pt-BR" b="1" dirty="0">
                <a:solidFill>
                  <a:schemeClr val="tx1"/>
                </a:solidFill>
                <a:latin typeface="+mj-lt"/>
              </a:rPr>
              <a:t>cálculo da potência ativa a partir de sinais amostrados 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de tensão e </a:t>
            </a:r>
            <a:r>
              <a:rPr lang="pt-BR" dirty="0" smtClean="0">
                <a:solidFill>
                  <a:schemeClr val="tx1"/>
                </a:solidFill>
                <a:latin typeface="+mj-lt"/>
              </a:rPr>
              <a:t>corrente utilizando </a:t>
            </a:r>
            <a:r>
              <a:rPr lang="pt-BR" dirty="0" err="1" smtClean="0">
                <a:solidFill>
                  <a:schemeClr val="tx1"/>
                </a:solidFill>
                <a:latin typeface="+mj-lt"/>
              </a:rPr>
              <a:t>Arduino</a:t>
            </a:r>
            <a:endParaRPr dirty="0">
              <a:solidFill>
                <a:schemeClr val="tx1"/>
              </a:solidFill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b="1" dirty="0">
                <a:solidFill>
                  <a:schemeClr val="tx1"/>
                </a:solidFill>
                <a:latin typeface="+mj-lt"/>
              </a:rPr>
              <a:t>Implementação dos circuitos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 na Pedreira Santa </a:t>
            </a:r>
            <a:r>
              <a:rPr lang="pt-BR" dirty="0" err="1">
                <a:solidFill>
                  <a:schemeClr val="tx1"/>
                </a:solidFill>
                <a:latin typeface="+mj-lt"/>
              </a:rPr>
              <a:t>Cornélia</a:t>
            </a:r>
            <a:endParaRPr dirty="0">
              <a:solidFill>
                <a:schemeClr val="tx1"/>
              </a:solidFill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b="1" dirty="0">
                <a:solidFill>
                  <a:schemeClr val="tx1"/>
                </a:solidFill>
                <a:latin typeface="+mj-lt"/>
              </a:rPr>
              <a:t>Ensaios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 com </a:t>
            </a:r>
            <a:r>
              <a:rPr lang="pt-BR" b="1" dirty="0">
                <a:solidFill>
                  <a:schemeClr val="tx1"/>
                </a:solidFill>
                <a:latin typeface="+mj-lt"/>
              </a:rPr>
              <a:t>diferentes cargas</a:t>
            </a:r>
            <a:endParaRPr b="1" dirty="0">
              <a:solidFill>
                <a:schemeClr val="tx1"/>
              </a:solidFill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dirty="0">
                <a:solidFill>
                  <a:schemeClr val="tx1"/>
                </a:solidFill>
                <a:latin typeface="+mj-lt"/>
              </a:rPr>
              <a:t>Estudo sobre a </a:t>
            </a:r>
            <a:r>
              <a:rPr lang="pt-BR" b="1" dirty="0">
                <a:solidFill>
                  <a:schemeClr val="tx1"/>
                </a:solidFill>
                <a:latin typeface="+mj-lt"/>
              </a:rPr>
              <a:t>relação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 entre </a:t>
            </a:r>
            <a:r>
              <a:rPr lang="pt-BR" b="1" dirty="0">
                <a:solidFill>
                  <a:schemeClr val="tx1"/>
                </a:solidFill>
                <a:latin typeface="+mj-lt"/>
              </a:rPr>
              <a:t>potência ativa e produtividade do motor</a:t>
            </a:r>
            <a:endParaRPr b="1" dirty="0">
              <a:solidFill>
                <a:schemeClr val="tx1"/>
              </a:solidFill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dirty="0">
                <a:solidFill>
                  <a:schemeClr val="tx1"/>
                </a:solidFill>
                <a:latin typeface="+mj-lt"/>
              </a:rPr>
              <a:t>Criação de uma </a:t>
            </a:r>
            <a:r>
              <a:rPr lang="pt-BR" b="1" dirty="0">
                <a:solidFill>
                  <a:schemeClr val="tx1"/>
                </a:solidFill>
                <a:latin typeface="+mj-lt"/>
              </a:rPr>
              <a:t>interface de visualização dos dados 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de produtividade e potência ativa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overall_1_132175669771749539 columns_1_132175669771749539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Metodologia</a:t>
            </a:r>
            <a:endParaRPr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overall_1_132175655268810565 columns_1_132175655268810565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972" y="1746969"/>
            <a:ext cx="8855090" cy="1006272"/>
            <a:chOff x="167972" y="1746969"/>
            <a:chExt cx="8855090" cy="1006272"/>
          </a:xfrm>
        </p:grpSpPr>
        <p:sp>
          <p:nvSpPr>
            <p:cNvPr id="33" name="btfpValueChainElement9465711"/>
            <p:cNvSpPr/>
            <p:nvPr/>
          </p:nvSpPr>
          <p:spPr bwMode="gray">
            <a:xfrm>
              <a:off x="167972" y="1746969"/>
              <a:ext cx="1686884" cy="1006272"/>
            </a:xfrm>
            <a:prstGeom prst="homePlate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medição de corrente e tensão do motor</a:t>
              </a:r>
            </a:p>
          </p:txBody>
        </p:sp>
        <p:sp>
          <p:nvSpPr>
            <p:cNvPr id="34" name="btfpValueChainElement9465712"/>
            <p:cNvSpPr/>
            <p:nvPr/>
          </p:nvSpPr>
          <p:spPr bwMode="gray">
            <a:xfrm>
              <a:off x="1601613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adequação dos sinais e proteção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endParaRPr lang="pt-BR" sz="11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btfpValueChainElement9465713"/>
            <p:cNvSpPr/>
            <p:nvPr/>
          </p:nvSpPr>
          <p:spPr bwMode="gray">
            <a:xfrm>
              <a:off x="5902536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Ensaios com diferentes cargas e cálculo da produtividade</a:t>
              </a:r>
            </a:p>
          </p:txBody>
        </p:sp>
        <p:sp>
          <p:nvSpPr>
            <p:cNvPr id="36" name="btfpValueChainElement9465714"/>
            <p:cNvSpPr/>
            <p:nvPr/>
          </p:nvSpPr>
          <p:spPr bwMode="gray">
            <a:xfrm>
              <a:off x="4468895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Programação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r>
                <a:rPr lang="pt-BR" sz="1100" dirty="0" smtClean="0">
                  <a:solidFill>
                    <a:srgbClr val="000000"/>
                  </a:solidFill>
                </a:rPr>
                <a:t> para aquisição dos sinais e cálculo da potência ativa</a:t>
              </a:r>
            </a:p>
          </p:txBody>
        </p:sp>
        <p:sp>
          <p:nvSpPr>
            <p:cNvPr id="37" name="btfpValueChainElement9465715"/>
            <p:cNvSpPr/>
            <p:nvPr/>
          </p:nvSpPr>
          <p:spPr bwMode="gray">
            <a:xfrm>
              <a:off x="3035254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Implementação dos circuitos de medição e adequação</a:t>
              </a:r>
            </a:p>
          </p:txBody>
        </p:sp>
        <p:sp>
          <p:nvSpPr>
            <p:cNvPr id="38" name="btfpValueChainElement9465715"/>
            <p:cNvSpPr/>
            <p:nvPr/>
          </p:nvSpPr>
          <p:spPr bwMode="gray">
            <a:xfrm>
              <a:off x="7336178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Visualização dos dados de produtividade e potência ativa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 bwMode="gray">
          <a:xfrm>
            <a:off x="234522" y="1446640"/>
            <a:ext cx="557784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gray">
          <a:xfrm>
            <a:off x="5955630" y="1446640"/>
            <a:ext cx="137160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gray">
          <a:xfrm>
            <a:off x="7494800" y="1446640"/>
            <a:ext cx="1258005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 bwMode="gray">
          <a:xfrm>
            <a:off x="2121186" y="1337781"/>
            <a:ext cx="2105311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Medidor de potência ativa</a:t>
            </a:r>
          </a:p>
        </p:txBody>
      </p:sp>
      <p:sp>
        <p:nvSpPr>
          <p:cNvPr id="43" name="TextBox 42"/>
          <p:cNvSpPr txBox="1"/>
          <p:nvPr/>
        </p:nvSpPr>
        <p:spPr bwMode="gray">
          <a:xfrm>
            <a:off x="6073273" y="1240370"/>
            <a:ext cx="1148319" cy="442035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 algn="ctr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Cálculo da </a:t>
            </a:r>
            <a:b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</a:b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produtividade</a:t>
            </a:r>
          </a:p>
        </p:txBody>
      </p:sp>
      <p:sp>
        <p:nvSpPr>
          <p:cNvPr id="44" name="TextBox 43"/>
          <p:cNvSpPr txBox="1"/>
          <p:nvPr/>
        </p:nvSpPr>
        <p:spPr bwMode="gray">
          <a:xfrm>
            <a:off x="7742026" y="1337781"/>
            <a:ext cx="766804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Relatório</a:t>
            </a:r>
          </a:p>
        </p:txBody>
      </p:sp>
    </p:spTree>
    <p:extLst>
      <p:ext uri="{BB962C8B-B14F-4D97-AF65-F5344CB8AC3E}">
        <p14:creationId xmlns:p14="http://schemas.microsoft.com/office/powerpoint/2010/main" xmlns="" val="26477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Etapas de implementação</a:t>
            </a:r>
            <a:endParaRPr dirty="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00" smtClean="0">
                <a:solidFill>
                  <a:srgbClr val="FFFFFF">
                    <a:alpha val="0"/>
                  </a:srgbClr>
                </a:solidFill>
              </a:rPr>
              <a:t>overall_1_132175655268810565 columns_1_132175655268810565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972" y="1746969"/>
            <a:ext cx="8855090" cy="1006272"/>
            <a:chOff x="167972" y="1746969"/>
            <a:chExt cx="8855090" cy="1006272"/>
          </a:xfrm>
        </p:grpSpPr>
        <p:sp>
          <p:nvSpPr>
            <p:cNvPr id="33" name="btfpValueChainElement9465711"/>
            <p:cNvSpPr/>
            <p:nvPr/>
          </p:nvSpPr>
          <p:spPr bwMode="gray">
            <a:xfrm>
              <a:off x="167972" y="1746969"/>
              <a:ext cx="1686884" cy="1006272"/>
            </a:xfrm>
            <a:prstGeom prst="homePlate">
              <a:avLst>
                <a:gd name="adj" fmla="val 24348"/>
              </a:avLst>
            </a:prstGeom>
            <a:solidFill>
              <a:srgbClr val="507867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FFFFFF"/>
                  </a:solidFill>
                </a:rPr>
                <a:t>Sistema de medição de corrente e tensão do motor</a:t>
              </a:r>
            </a:p>
          </p:txBody>
        </p:sp>
        <p:sp>
          <p:nvSpPr>
            <p:cNvPr id="34" name="btfpValueChainElement9465712"/>
            <p:cNvSpPr/>
            <p:nvPr/>
          </p:nvSpPr>
          <p:spPr bwMode="gray">
            <a:xfrm>
              <a:off x="1601613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Sistema de adequação dos sinais e proteção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endParaRPr lang="pt-BR" sz="11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btfpValueChainElement9465713"/>
            <p:cNvSpPr/>
            <p:nvPr/>
          </p:nvSpPr>
          <p:spPr bwMode="gray">
            <a:xfrm>
              <a:off x="5902536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Ensaios com diferentes cargas e cálculo da produtividade</a:t>
              </a:r>
            </a:p>
          </p:txBody>
        </p:sp>
        <p:sp>
          <p:nvSpPr>
            <p:cNvPr id="36" name="btfpValueChainElement9465714"/>
            <p:cNvSpPr/>
            <p:nvPr/>
          </p:nvSpPr>
          <p:spPr bwMode="gray">
            <a:xfrm>
              <a:off x="4468895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Programação do </a:t>
              </a:r>
              <a:r>
                <a:rPr lang="pt-BR" sz="1100" dirty="0" err="1" smtClean="0">
                  <a:solidFill>
                    <a:srgbClr val="000000"/>
                  </a:solidFill>
                </a:rPr>
                <a:t>Arduino</a:t>
              </a:r>
              <a:r>
                <a:rPr lang="pt-BR" sz="1100" dirty="0" smtClean="0">
                  <a:solidFill>
                    <a:srgbClr val="000000"/>
                  </a:solidFill>
                </a:rPr>
                <a:t> para aquisição dos sinais e cálculo da potência ativa</a:t>
              </a:r>
            </a:p>
          </p:txBody>
        </p:sp>
        <p:sp>
          <p:nvSpPr>
            <p:cNvPr id="37" name="btfpValueChainElement9465715"/>
            <p:cNvSpPr/>
            <p:nvPr/>
          </p:nvSpPr>
          <p:spPr bwMode="gray">
            <a:xfrm>
              <a:off x="3035254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100" dirty="0">
                  <a:solidFill>
                    <a:srgbClr val="000000"/>
                  </a:solidFill>
                </a:rPr>
                <a:t>Implementação dos circuitos de medição e adequação</a:t>
              </a:r>
            </a:p>
          </p:txBody>
        </p:sp>
        <p:sp>
          <p:nvSpPr>
            <p:cNvPr id="38" name="btfpValueChainElement9465715"/>
            <p:cNvSpPr/>
            <p:nvPr/>
          </p:nvSpPr>
          <p:spPr bwMode="gray">
            <a:xfrm>
              <a:off x="7336178" y="1746969"/>
              <a:ext cx="1686884" cy="1006272"/>
            </a:xfrm>
            <a:prstGeom prst="chevron">
              <a:avLst>
                <a:gd name="adj" fmla="val 24348"/>
              </a:avLst>
            </a:prstGeom>
            <a:solidFill>
              <a:srgbClr val="DCE2D6"/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0"/>
                </a:spcBef>
                <a:buNone/>
              </a:pPr>
              <a:r>
                <a:rPr lang="pt-BR" sz="1100" dirty="0" smtClean="0">
                  <a:solidFill>
                    <a:srgbClr val="000000"/>
                  </a:solidFill>
                </a:rPr>
                <a:t>Visualização dos dados de produtividade e potência ativa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 bwMode="gray">
          <a:xfrm>
            <a:off x="234522" y="1446640"/>
            <a:ext cx="557784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gray">
          <a:xfrm>
            <a:off x="5955630" y="1446640"/>
            <a:ext cx="1371600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gray">
          <a:xfrm>
            <a:off x="7494800" y="1446640"/>
            <a:ext cx="1258005" cy="0"/>
          </a:xfrm>
          <a:prstGeom prst="line">
            <a:avLst/>
          </a:prstGeom>
          <a:ln w="9525" cap="flat">
            <a:solidFill>
              <a:schemeClr val="tx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 bwMode="gray">
          <a:xfrm>
            <a:off x="2121186" y="1337781"/>
            <a:ext cx="2105311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Medidor de potência ativa</a:t>
            </a:r>
          </a:p>
        </p:txBody>
      </p:sp>
      <p:sp>
        <p:nvSpPr>
          <p:cNvPr id="43" name="TextBox 42"/>
          <p:cNvSpPr txBox="1"/>
          <p:nvPr/>
        </p:nvSpPr>
        <p:spPr bwMode="gray">
          <a:xfrm>
            <a:off x="6073273" y="1240370"/>
            <a:ext cx="1148319" cy="442035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 algn="ctr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Cálculo da </a:t>
            </a:r>
            <a:b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</a:b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produtividade</a:t>
            </a:r>
          </a:p>
        </p:txBody>
      </p:sp>
      <p:sp>
        <p:nvSpPr>
          <p:cNvPr id="44" name="TextBox 43"/>
          <p:cNvSpPr txBox="1"/>
          <p:nvPr/>
        </p:nvSpPr>
        <p:spPr bwMode="gray">
          <a:xfrm>
            <a:off x="7742026" y="1337781"/>
            <a:ext cx="766804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Segoe Print" panose="02000600000000000000" pitchFamily="2" charset="0"/>
              </a:rPr>
              <a:t>Relatório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medição de corrente e tensão do motor</a:t>
            </a:r>
            <a:endParaRPr lang="pt-BR" dirty="0"/>
          </a:p>
        </p:txBody>
      </p:sp>
      <p:sp>
        <p:nvSpPr>
          <p:cNvPr id="4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>
                    <a:alpha val="0"/>
                  </a:srgbClr>
                </a:solidFill>
              </a:rPr>
              <a:t>overall_0_132177815190815826 columns_2_132177815181696901 25_1_132177815278035689 29_1_132177815388454191 32_1_132177815410081563 45_1_132177817198235107 46_1_132177817266084158 </a:t>
            </a:r>
            <a:endParaRPr lang="pt-BR" sz="100">
              <a:solidFill>
                <a:srgbClr val="FFFFFF">
                  <a:alpha val="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920"/>
          <a:stretch/>
        </p:blipFill>
        <p:spPr>
          <a:xfrm>
            <a:off x="48368" y="1949399"/>
            <a:ext cx="4253360" cy="2811565"/>
          </a:xfrm>
          <a:prstGeom prst="rect">
            <a:avLst/>
          </a:prstGeom>
        </p:spPr>
      </p:pic>
      <p:sp>
        <p:nvSpPr>
          <p:cNvPr id="16" name="btfpSequenceArrow384464"/>
          <p:cNvSpPr/>
          <p:nvPr/>
        </p:nvSpPr>
        <p:spPr>
          <a:xfrm>
            <a:off x="4531112" y="2752453"/>
            <a:ext cx="252254" cy="972980"/>
          </a:xfrm>
          <a:custGeom>
            <a:avLst/>
            <a:gdLst/>
            <a:ahLst/>
            <a:cxnLst/>
            <a:rect l="0" t="0" r="0" b="0"/>
            <a:pathLst>
              <a:path w="290355" h="972980">
                <a:moveTo>
                  <a:pt x="38100" y="0"/>
                </a:moveTo>
                <a:lnTo>
                  <a:pt x="290354" y="486489"/>
                </a:lnTo>
                <a:lnTo>
                  <a:pt x="38100" y="972979"/>
                </a:lnTo>
                <a:lnTo>
                  <a:pt x="0" y="972979"/>
                </a:lnTo>
                <a:lnTo>
                  <a:pt x="252254" y="486489"/>
                </a:lnTo>
                <a:lnTo>
                  <a:pt x="0" y="0"/>
                </a:lnTo>
              </a:path>
            </a:pathLst>
          </a:custGeom>
          <a:solidFill>
            <a:srgbClr val="63D29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0"/>
              </a:lnSpc>
            </a:pPr>
            <a:endParaRPr lang="pt-BR" dirty="0"/>
          </a:p>
        </p:txBody>
      </p:sp>
      <p:grpSp>
        <p:nvGrpSpPr>
          <p:cNvPr id="29" name="btfpColumnHeaderBox549471"/>
          <p:cNvGrpSpPr/>
          <p:nvPr>
            <p:custDataLst>
              <p:tags r:id="rId1"/>
            </p:custDataLst>
          </p:nvPr>
        </p:nvGrpSpPr>
        <p:grpSpPr>
          <a:xfrm>
            <a:off x="317500" y="1030200"/>
            <a:ext cx="3984228" cy="285432"/>
            <a:chOff x="317500" y="1169682"/>
            <a:chExt cx="3984228" cy="285432"/>
          </a:xfrm>
        </p:grpSpPr>
        <p:sp>
          <p:nvSpPr>
            <p:cNvPr id="27" name="btfpColumnHeaderBoxText549471"/>
            <p:cNvSpPr txBox="1"/>
            <p:nvPr/>
          </p:nvSpPr>
          <p:spPr>
            <a:xfrm>
              <a:off x="317500" y="1169682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Diagrama trifásico da ligação do TC e TP</a:t>
              </a:r>
              <a:endParaRPr lang="pt-BR" b="1" dirty="0"/>
            </a:p>
          </p:txBody>
        </p:sp>
        <p:cxnSp>
          <p:nvCxnSpPr>
            <p:cNvPr id="28" name="btfpColumnHeaderBoxLine549471"/>
            <p:cNvCxnSpPr/>
            <p:nvPr/>
          </p:nvCxnSpPr>
          <p:spPr>
            <a:xfrm>
              <a:off x="317500" y="1455114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btfpColumnHeaderBox754956"/>
          <p:cNvGrpSpPr/>
          <p:nvPr>
            <p:custDataLst>
              <p:tags r:id="rId2"/>
            </p:custDataLst>
          </p:nvPr>
        </p:nvGrpSpPr>
        <p:grpSpPr>
          <a:xfrm>
            <a:off x="4842272" y="1022542"/>
            <a:ext cx="3984228" cy="285432"/>
            <a:chOff x="4842272" y="1355679"/>
            <a:chExt cx="3984228" cy="285432"/>
          </a:xfrm>
        </p:grpSpPr>
        <p:sp>
          <p:nvSpPr>
            <p:cNvPr id="30" name="btfpColumnHeaderBoxText754956"/>
            <p:cNvSpPr txBox="1"/>
            <p:nvPr/>
          </p:nvSpPr>
          <p:spPr>
            <a:xfrm>
              <a:off x="4842272" y="1355679"/>
              <a:ext cx="398422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r>
                <a:rPr lang="pt-BR" b="1" dirty="0" smtClean="0"/>
                <a:t>Medições com e sem carga no motor</a:t>
              </a:r>
              <a:endParaRPr lang="pt-BR" b="1" dirty="0"/>
            </a:p>
          </p:txBody>
        </p:sp>
        <p:cxnSp>
          <p:nvCxnSpPr>
            <p:cNvPr id="31" name="btfpColumnHeaderBoxLine754956"/>
            <p:cNvCxnSpPr/>
            <p:nvPr/>
          </p:nvCxnSpPr>
          <p:spPr>
            <a:xfrm>
              <a:off x="4842272" y="1641111"/>
              <a:ext cx="398422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80"/>
          <a:stretch/>
        </p:blipFill>
        <p:spPr>
          <a:xfrm>
            <a:off x="4947793" y="1340605"/>
            <a:ext cx="4062243" cy="1906834"/>
          </a:xfrm>
          <a:prstGeom prst="rect">
            <a:avLst/>
          </a:prstGeom>
        </p:spPr>
      </p:pic>
      <p:sp>
        <p:nvSpPr>
          <p:cNvPr id="46" name="btfpBulletedList536658"/>
          <p:cNvSpPr txBox="1"/>
          <p:nvPr>
            <p:custDataLst>
              <p:tags r:id="rId3"/>
            </p:custDataLst>
          </p:nvPr>
        </p:nvSpPr>
        <p:spPr>
          <a:xfrm>
            <a:off x="317500" y="1463298"/>
            <a:ext cx="3984228" cy="5616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pt-BR" sz="1000" dirty="0" smtClean="0"/>
              <a:t>TC de 300:5A</a:t>
            </a:r>
          </a:p>
          <a:p>
            <a:pPr marL="177800" indent="-177800">
              <a:buFont typeface="Arial"/>
              <a:buChar char="•"/>
            </a:pPr>
            <a:r>
              <a:rPr lang="pt-BR" sz="1000" dirty="0" smtClean="0"/>
              <a:t>TP de 220:15V</a:t>
            </a:r>
          </a:p>
          <a:p>
            <a:pPr marL="177800" indent="-177800">
              <a:buFont typeface="Arial"/>
              <a:buChar char="•"/>
            </a:pPr>
            <a:r>
              <a:rPr lang="pt-BR" sz="1000" dirty="0" smtClean="0"/>
              <a:t>R = 0,1</a:t>
            </a:r>
            <a:r>
              <a:rPr lang="el-GR" sz="1000" dirty="0"/>
              <a:t>Ω</a:t>
            </a:r>
            <a:endParaRPr lang="pt-BR" sz="1000" dirty="0"/>
          </a:p>
        </p:txBody>
      </p:sp>
      <p:sp>
        <p:nvSpPr>
          <p:cNvPr id="50" name="btfpCallout527437"/>
          <p:cNvSpPr/>
          <p:nvPr/>
        </p:nvSpPr>
        <p:spPr>
          <a:xfrm>
            <a:off x="5509064" y="2791198"/>
            <a:ext cx="845240" cy="176728"/>
          </a:xfrm>
          <a:prstGeom prst="wedgeRectCallout">
            <a:avLst>
              <a:gd name="adj1" fmla="val -22371"/>
              <a:gd name="adj2" fmla="val -76377"/>
            </a:avLst>
          </a:prstGeom>
          <a:solidFill>
            <a:srgbClr val="FFFFFF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73" tIns="72073" rIns="72073" bIns="72073" rtlCol="0" anchor="ctr"/>
          <a:lstStyle/>
          <a:p>
            <a:pPr lvl="1"/>
            <a:r>
              <a:rPr lang="pt-BR" sz="800" dirty="0" smtClean="0">
                <a:solidFill>
                  <a:srgbClr val="5C5C5C"/>
                </a:solidFill>
              </a:rPr>
              <a:t>Há harmônicos</a:t>
            </a:r>
            <a:endParaRPr lang="pt-BR" sz="800" dirty="0">
              <a:solidFill>
                <a:srgbClr val="5C5C5C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13" t="54693" r="315" b="29056"/>
          <a:stretch/>
        </p:blipFill>
        <p:spPr>
          <a:xfrm>
            <a:off x="958010" y="4545273"/>
            <a:ext cx="1728060" cy="45690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13" t="71332" r="315" b="2113"/>
          <a:stretch/>
        </p:blipFill>
        <p:spPr>
          <a:xfrm>
            <a:off x="2684725" y="4257597"/>
            <a:ext cx="1728060" cy="74660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45" t="4080" b="2822"/>
          <a:stretch/>
        </p:blipFill>
        <p:spPr>
          <a:xfrm>
            <a:off x="7065158" y="3215898"/>
            <a:ext cx="1944878" cy="182105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2" t="3229" r="51436" b="2488"/>
          <a:stretch/>
        </p:blipFill>
        <p:spPr>
          <a:xfrm>
            <a:off x="5239404" y="3239146"/>
            <a:ext cx="1662723" cy="179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845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FORMATS" val="&lt;MekkoFormats&gt;&lt;NumberFormat DecimalSeparator=&quot;.&quot; ThousandSeparator=&quot;,&quot; NegativeNumberFormat=&quot;1&quot; /&gt;&lt;Font&gt;&lt;Output_Font_Name Default=&quot;Arial&quot; UsePPTTheme=&quot;True&quot; /&gt;&lt;/Font&gt;&lt;DateFormat CultureID=&quot;1046&quot; FormatString=&quot;dd/MM/yyyy&quot; /&gt;&lt;/MekkoFormats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ICONID" val="8f213dca18ca4da084ae76eb586c3d0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ROTATIO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ICONID" val="8f213dca18ca4da084ae76eb586c3d02"/>
</p:tagLst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1807</Words>
  <Application>Microsoft Office PowerPoint</Application>
  <PresentationFormat>Apresentação na tela (16:9)</PresentationFormat>
  <Paragraphs>239</Paragraphs>
  <Slides>38</Slides>
  <Notes>16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Proxima Nova</vt:lpstr>
      <vt:lpstr>Segoe Print</vt:lpstr>
      <vt:lpstr>Spearmint</vt:lpstr>
      <vt:lpstr>Medidor de produtividade de um motor de britagem trifásico</vt:lpstr>
      <vt:lpstr>Agenda</vt:lpstr>
      <vt:lpstr>O que é uma pedreira</vt:lpstr>
      <vt:lpstr>Funcionamento da pedreira</vt:lpstr>
      <vt:lpstr>Funcionamento do britador</vt:lpstr>
      <vt:lpstr>Objetivos</vt:lpstr>
      <vt:lpstr>Metodologia</vt:lpstr>
      <vt:lpstr>Etapas de implementação</vt:lpstr>
      <vt:lpstr>Sistema de medição de corrente e tensão do motor</vt:lpstr>
      <vt:lpstr>Etapas de implementação</vt:lpstr>
      <vt:lpstr>Circuito de adequação sinal e proteção do Arduino</vt:lpstr>
      <vt:lpstr>Diagrama trifásico do medidor de potência ativa</vt:lpstr>
      <vt:lpstr>Etapas de implementação</vt:lpstr>
      <vt:lpstr>Implementação dos circuitos</vt:lpstr>
      <vt:lpstr>Etapas de implementação</vt:lpstr>
      <vt:lpstr>Arduino Uno</vt:lpstr>
      <vt:lpstr>Rotina de interrupção 1: Cálculo da potência ativa (f = 5Hz)</vt:lpstr>
      <vt:lpstr>Rotina de interrupção 1: Cálculo da potência ativa (f = 5Hz)</vt:lpstr>
      <vt:lpstr>Rotina de interrupção 1: Cálculo da potência ativa (f = 5Hz)</vt:lpstr>
      <vt:lpstr>Rotina de interrupção 2: Amostragem dos sinais (f = 1920Hz) </vt:lpstr>
      <vt:lpstr>Rotina de interrupção 2: Amostragem dos sinais (f = 1920Hz) </vt:lpstr>
      <vt:lpstr>Rotina de interrupção 2: Amostragem dos sinais (f = 1920Hz) </vt:lpstr>
      <vt:lpstr>Etapas de implementação</vt:lpstr>
      <vt:lpstr>O volume da câmara vs produtividade</vt:lpstr>
      <vt:lpstr>Ensaios no motor</vt:lpstr>
      <vt:lpstr>Curva de tendência: produtividade vs potência ativa</vt:lpstr>
      <vt:lpstr>Cálculo da produtividade</vt:lpstr>
      <vt:lpstr>Implementação completa</vt:lpstr>
      <vt:lpstr>Etapas de implementação</vt:lpstr>
      <vt:lpstr>Relatório elaborado no Power BI</vt:lpstr>
      <vt:lpstr>Relatório elaborado no Power BI</vt:lpstr>
      <vt:lpstr>Relatório elaborado no Power BI</vt:lpstr>
      <vt:lpstr>Relatório elaborado no Power BI</vt:lpstr>
      <vt:lpstr>Relatório elaborado no Power BI</vt:lpstr>
      <vt:lpstr>Relatório elaborado no Power BI</vt:lpstr>
      <vt:lpstr>Relatório elaborado no Power BI</vt:lpstr>
      <vt:lpstr>Conclusões e próximos passos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Medidor de produtividade de um motor de britagem trifásico</dc:title>
  <dc:creator>Elmer</dc:creator>
  <cp:lastModifiedBy>Elmer</cp:lastModifiedBy>
  <cp:revision>319</cp:revision>
  <dcterms:modified xsi:type="dcterms:W3CDTF">2020-08-13T10:36:07Z</dcterms:modified>
</cp:coreProperties>
</file>